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67" r:id="rId3"/>
    <p:sldMasterId id="2147483691" r:id="rId4"/>
  </p:sldMasterIdLst>
  <p:notesMasterIdLst>
    <p:notesMasterId r:id="rId61"/>
  </p:notesMasterIdLst>
  <p:sldIdLst>
    <p:sldId id="256" r:id="rId5"/>
    <p:sldId id="257" r:id="rId6"/>
    <p:sldId id="304" r:id="rId7"/>
    <p:sldId id="315" r:id="rId8"/>
    <p:sldId id="329" r:id="rId9"/>
    <p:sldId id="330" r:id="rId10"/>
    <p:sldId id="331" r:id="rId11"/>
    <p:sldId id="335" r:id="rId12"/>
    <p:sldId id="337" r:id="rId13"/>
    <p:sldId id="305" r:id="rId14"/>
    <p:sldId id="338" r:id="rId15"/>
    <p:sldId id="339" r:id="rId16"/>
    <p:sldId id="290" r:id="rId17"/>
    <p:sldId id="291" r:id="rId18"/>
    <p:sldId id="343" r:id="rId19"/>
    <p:sldId id="344" r:id="rId20"/>
    <p:sldId id="345" r:id="rId21"/>
    <p:sldId id="313" r:id="rId22"/>
    <p:sldId id="314" r:id="rId23"/>
    <p:sldId id="341" r:id="rId24"/>
    <p:sldId id="332" r:id="rId25"/>
    <p:sldId id="333" r:id="rId26"/>
    <p:sldId id="342" r:id="rId27"/>
    <p:sldId id="346" r:id="rId28"/>
    <p:sldId id="356" r:id="rId29"/>
    <p:sldId id="357" r:id="rId30"/>
    <p:sldId id="307" r:id="rId31"/>
    <p:sldId id="262" r:id="rId32"/>
    <p:sldId id="263" r:id="rId33"/>
    <p:sldId id="266" r:id="rId34"/>
    <p:sldId id="309" r:id="rId35"/>
    <p:sldId id="295" r:id="rId36"/>
    <p:sldId id="296" r:id="rId37"/>
    <p:sldId id="297" r:id="rId38"/>
    <p:sldId id="298" r:id="rId39"/>
    <p:sldId id="299" r:id="rId40"/>
    <p:sldId id="300" r:id="rId41"/>
    <p:sldId id="301" r:id="rId42"/>
    <p:sldId id="312" r:id="rId43"/>
    <p:sldId id="302" r:id="rId44"/>
    <p:sldId id="303" r:id="rId45"/>
    <p:sldId id="306" r:id="rId46"/>
    <p:sldId id="293" r:id="rId47"/>
    <p:sldId id="355" r:id="rId48"/>
    <p:sldId id="347" r:id="rId49"/>
    <p:sldId id="348" r:id="rId50"/>
    <p:sldId id="358" r:id="rId51"/>
    <p:sldId id="349" r:id="rId52"/>
    <p:sldId id="350" r:id="rId53"/>
    <p:sldId id="351" r:id="rId54"/>
    <p:sldId id="353" r:id="rId55"/>
    <p:sldId id="352" r:id="rId56"/>
    <p:sldId id="354" r:id="rId57"/>
    <p:sldId id="310" r:id="rId58"/>
    <p:sldId id="359" r:id="rId59"/>
    <p:sldId id="360" r:id="rId6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中間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08"/>
    <p:restoredTop sz="94690"/>
  </p:normalViewPr>
  <p:slideViewPr>
    <p:cSldViewPr>
      <p:cViewPr varScale="1">
        <p:scale>
          <a:sx n="99" d="100"/>
          <a:sy n="99" d="100"/>
        </p:scale>
        <p:origin x="74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Users/hayakawasachiko/Dropbox/PANP&#38306;&#20418;/PA&#38599;&#29992;&#32773;&#25968;&#12398;&#25512;&#3122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hayakawasachiko/Dropbox/PANP&#38306;&#20418;/PA&#38599;&#29992;&#32773;&#25968;&#12398;&#25512;&#3122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12502;&#12483;&#12463;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altLang="ja-JP" sz="2800"/>
              <a:t>PA</a:t>
            </a:r>
            <a:r>
              <a:rPr lang="ja-JP" altLang="en-US" sz="2800"/>
              <a:t>雇用者数の推移</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Sheet1!$B$2</c:f>
              <c:strCache>
                <c:ptCount val="1"/>
                <c:pt idx="0">
                  <c:v>人</c:v>
                </c:pt>
              </c:strCache>
            </c:strRef>
          </c:tx>
          <c:spPr>
            <a:solidFill>
              <a:schemeClr val="accent1"/>
            </a:solidFill>
            <a:ln>
              <a:noFill/>
            </a:ln>
            <a:effectLst/>
          </c:spPr>
          <c:invertIfNegative val="0"/>
          <c:cat>
            <c:strRef>
              <c:f>Sheet1!$A$3:$A$25</c:f>
              <c:strCache>
                <c:ptCount val="23"/>
                <c:pt idx="0">
                  <c:v>1997年</c:v>
                </c:pt>
                <c:pt idx="1">
                  <c:v>1998年</c:v>
                </c:pt>
                <c:pt idx="2">
                  <c:v>1999年</c:v>
                </c:pt>
                <c:pt idx="3">
                  <c:v>2000年</c:v>
                </c:pt>
                <c:pt idx="4">
                  <c:v>2001年</c:v>
                </c:pt>
                <c:pt idx="5">
                  <c:v>2002年</c:v>
                </c:pt>
                <c:pt idx="6">
                  <c:v>2003年</c:v>
                </c:pt>
                <c:pt idx="7">
                  <c:v>2004年</c:v>
                </c:pt>
                <c:pt idx="8">
                  <c:v>2005年</c:v>
                </c:pt>
                <c:pt idx="9">
                  <c:v>2006年</c:v>
                </c:pt>
                <c:pt idx="10">
                  <c:v>2007年</c:v>
                </c:pt>
                <c:pt idx="11">
                  <c:v>2008年</c:v>
                </c:pt>
                <c:pt idx="12">
                  <c:v>2009年</c:v>
                </c:pt>
                <c:pt idx="13">
                  <c:v>2010年</c:v>
                </c:pt>
                <c:pt idx="14">
                  <c:v>2011年</c:v>
                </c:pt>
                <c:pt idx="15">
                  <c:v>2012年</c:v>
                </c:pt>
                <c:pt idx="16">
                  <c:v>2013年</c:v>
                </c:pt>
                <c:pt idx="17">
                  <c:v>2014年</c:v>
                </c:pt>
                <c:pt idx="18">
                  <c:v>2015年</c:v>
                </c:pt>
                <c:pt idx="19">
                  <c:v>2016年</c:v>
                </c:pt>
                <c:pt idx="20">
                  <c:v>2017年</c:v>
                </c:pt>
                <c:pt idx="21">
                  <c:v>2018年</c:v>
                </c:pt>
                <c:pt idx="22">
                  <c:v>2019年</c:v>
                </c:pt>
              </c:strCache>
            </c:strRef>
          </c:cat>
          <c:val>
            <c:numRef>
              <c:f>Sheet1!$B$3:$B$25</c:f>
              <c:numCache>
                <c:formatCode>General</c:formatCode>
                <c:ptCount val="23"/>
                <c:pt idx="0">
                  <c:v>61800</c:v>
                </c:pt>
                <c:pt idx="1">
                  <c:v>62000</c:v>
                </c:pt>
                <c:pt idx="2">
                  <c:v>56750</c:v>
                </c:pt>
                <c:pt idx="3">
                  <c:v>55490</c:v>
                </c:pt>
                <c:pt idx="4">
                  <c:v>56200</c:v>
                </c:pt>
                <c:pt idx="5">
                  <c:v>61910</c:v>
                </c:pt>
                <c:pt idx="6">
                  <c:v>61850</c:v>
                </c:pt>
                <c:pt idx="7">
                  <c:v>59470</c:v>
                </c:pt>
                <c:pt idx="8">
                  <c:v>63350</c:v>
                </c:pt>
                <c:pt idx="9">
                  <c:v>62960</c:v>
                </c:pt>
                <c:pt idx="10">
                  <c:v>67160</c:v>
                </c:pt>
                <c:pt idx="11">
                  <c:v>71950</c:v>
                </c:pt>
                <c:pt idx="12">
                  <c:v>76900</c:v>
                </c:pt>
                <c:pt idx="13">
                  <c:v>81420</c:v>
                </c:pt>
                <c:pt idx="14">
                  <c:v>83540</c:v>
                </c:pt>
                <c:pt idx="15">
                  <c:v>83640</c:v>
                </c:pt>
                <c:pt idx="16">
                  <c:v>88110</c:v>
                </c:pt>
                <c:pt idx="17">
                  <c:v>91670</c:v>
                </c:pt>
                <c:pt idx="18">
                  <c:v>98470</c:v>
                </c:pt>
                <c:pt idx="19">
                  <c:v>104050</c:v>
                </c:pt>
                <c:pt idx="20">
                  <c:v>109220</c:v>
                </c:pt>
                <c:pt idx="21">
                  <c:v>114710</c:v>
                </c:pt>
                <c:pt idx="22">
                  <c:v>120090</c:v>
                </c:pt>
              </c:numCache>
            </c:numRef>
          </c:val>
          <c:extLst>
            <c:ext xmlns:c16="http://schemas.microsoft.com/office/drawing/2014/chart" uri="{C3380CC4-5D6E-409C-BE32-E72D297353CC}">
              <c16:uniqueId val="{00000000-AB1C-C84A-B88D-96F8B6EAAACB}"/>
            </c:ext>
          </c:extLst>
        </c:ser>
        <c:dLbls>
          <c:showLegendKey val="0"/>
          <c:showVal val="0"/>
          <c:showCatName val="0"/>
          <c:showSerName val="0"/>
          <c:showPercent val="0"/>
          <c:showBubbleSize val="0"/>
        </c:dLbls>
        <c:gapWidth val="219"/>
        <c:overlap val="-27"/>
        <c:axId val="1615359360"/>
        <c:axId val="1615833488"/>
      </c:barChart>
      <c:catAx>
        <c:axId val="161535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15833488"/>
        <c:crosses val="autoZero"/>
        <c:auto val="1"/>
        <c:lblAlgn val="ctr"/>
        <c:lblOffset val="100"/>
        <c:noMultiLvlLbl val="0"/>
      </c:catAx>
      <c:valAx>
        <c:axId val="1615833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1535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ja-JP" altLang="en-US" sz="2800"/>
              <a:t>上級看護師雇用者数の推移</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APRN!$B$1</c:f>
              <c:strCache>
                <c:ptCount val="1"/>
                <c:pt idx="0">
                  <c:v>Nurse Practtitioner</c:v>
                </c:pt>
              </c:strCache>
            </c:strRef>
          </c:tx>
          <c:spPr>
            <a:solidFill>
              <a:schemeClr val="accent1"/>
            </a:solidFill>
            <a:ln>
              <a:noFill/>
            </a:ln>
            <a:effectLst/>
          </c:spPr>
          <c:invertIfNegative val="0"/>
          <c:cat>
            <c:strRef>
              <c:f>APRN!$A$2:$A$9</c:f>
              <c:strCache>
                <c:ptCount val="8"/>
                <c:pt idx="0">
                  <c:v>2012年</c:v>
                </c:pt>
                <c:pt idx="1">
                  <c:v>2013年</c:v>
                </c:pt>
                <c:pt idx="2">
                  <c:v>2014年</c:v>
                </c:pt>
                <c:pt idx="3">
                  <c:v>2015年</c:v>
                </c:pt>
                <c:pt idx="4">
                  <c:v>2016年</c:v>
                </c:pt>
                <c:pt idx="5">
                  <c:v>2017年</c:v>
                </c:pt>
                <c:pt idx="6">
                  <c:v>2018年</c:v>
                </c:pt>
                <c:pt idx="7">
                  <c:v>2019年</c:v>
                </c:pt>
              </c:strCache>
            </c:strRef>
          </c:cat>
          <c:val>
            <c:numRef>
              <c:f>APRN!$B$2:$B$9</c:f>
              <c:numCache>
                <c:formatCode>General</c:formatCode>
                <c:ptCount val="8"/>
                <c:pt idx="0">
                  <c:v>105780</c:v>
                </c:pt>
                <c:pt idx="1">
                  <c:v>123370</c:v>
                </c:pt>
                <c:pt idx="2">
                  <c:v>122050</c:v>
                </c:pt>
                <c:pt idx="3">
                  <c:v>136060</c:v>
                </c:pt>
                <c:pt idx="4">
                  <c:v>150230</c:v>
                </c:pt>
                <c:pt idx="5">
                  <c:v>166280</c:v>
                </c:pt>
                <c:pt idx="6">
                  <c:v>179650</c:v>
                </c:pt>
                <c:pt idx="7">
                  <c:v>200600</c:v>
                </c:pt>
              </c:numCache>
            </c:numRef>
          </c:val>
          <c:extLst>
            <c:ext xmlns:c16="http://schemas.microsoft.com/office/drawing/2014/chart" uri="{C3380CC4-5D6E-409C-BE32-E72D297353CC}">
              <c16:uniqueId val="{00000000-E47F-294A-93DC-962EB497AF70}"/>
            </c:ext>
          </c:extLst>
        </c:ser>
        <c:ser>
          <c:idx val="1"/>
          <c:order val="1"/>
          <c:tx>
            <c:strRef>
              <c:f>APRN!$C$1</c:f>
              <c:strCache>
                <c:ptCount val="1"/>
                <c:pt idx="0">
                  <c:v>Nurse Midwife</c:v>
                </c:pt>
              </c:strCache>
            </c:strRef>
          </c:tx>
          <c:spPr>
            <a:solidFill>
              <a:schemeClr val="accent2"/>
            </a:solidFill>
            <a:ln>
              <a:noFill/>
            </a:ln>
            <a:effectLst/>
          </c:spPr>
          <c:invertIfNegative val="0"/>
          <c:cat>
            <c:strRef>
              <c:f>APRN!$A$2:$A$9</c:f>
              <c:strCache>
                <c:ptCount val="8"/>
                <c:pt idx="0">
                  <c:v>2012年</c:v>
                </c:pt>
                <c:pt idx="1">
                  <c:v>2013年</c:v>
                </c:pt>
                <c:pt idx="2">
                  <c:v>2014年</c:v>
                </c:pt>
                <c:pt idx="3">
                  <c:v>2015年</c:v>
                </c:pt>
                <c:pt idx="4">
                  <c:v>2016年</c:v>
                </c:pt>
                <c:pt idx="5">
                  <c:v>2017年</c:v>
                </c:pt>
                <c:pt idx="6">
                  <c:v>2018年</c:v>
                </c:pt>
                <c:pt idx="7">
                  <c:v>2019年</c:v>
                </c:pt>
              </c:strCache>
            </c:strRef>
          </c:cat>
          <c:val>
            <c:numRef>
              <c:f>APRN!$C$2:$C$9</c:f>
              <c:numCache>
                <c:formatCode>General</c:formatCode>
                <c:ptCount val="8"/>
                <c:pt idx="0">
                  <c:v>5710</c:v>
                </c:pt>
                <c:pt idx="1">
                  <c:v>5460</c:v>
                </c:pt>
                <c:pt idx="2">
                  <c:v>5110</c:v>
                </c:pt>
                <c:pt idx="3">
                  <c:v>7430</c:v>
                </c:pt>
                <c:pt idx="4">
                  <c:v>6270</c:v>
                </c:pt>
                <c:pt idx="5">
                  <c:v>6530</c:v>
                </c:pt>
                <c:pt idx="6">
                  <c:v>6250</c:v>
                </c:pt>
                <c:pt idx="7">
                  <c:v>6930</c:v>
                </c:pt>
              </c:numCache>
            </c:numRef>
          </c:val>
          <c:extLst>
            <c:ext xmlns:c16="http://schemas.microsoft.com/office/drawing/2014/chart" uri="{C3380CC4-5D6E-409C-BE32-E72D297353CC}">
              <c16:uniqueId val="{00000001-E47F-294A-93DC-962EB497AF70}"/>
            </c:ext>
          </c:extLst>
        </c:ser>
        <c:ser>
          <c:idx val="2"/>
          <c:order val="2"/>
          <c:tx>
            <c:strRef>
              <c:f>APRN!$D$1</c:f>
              <c:strCache>
                <c:ptCount val="1"/>
                <c:pt idx="0">
                  <c:v>Nurse Anesthetist</c:v>
                </c:pt>
              </c:strCache>
            </c:strRef>
          </c:tx>
          <c:spPr>
            <a:solidFill>
              <a:schemeClr val="accent3"/>
            </a:solidFill>
            <a:ln>
              <a:noFill/>
            </a:ln>
            <a:effectLst/>
          </c:spPr>
          <c:invertIfNegative val="0"/>
          <c:cat>
            <c:strRef>
              <c:f>APRN!$A$2:$A$9</c:f>
              <c:strCache>
                <c:ptCount val="8"/>
                <c:pt idx="0">
                  <c:v>2012年</c:v>
                </c:pt>
                <c:pt idx="1">
                  <c:v>2013年</c:v>
                </c:pt>
                <c:pt idx="2">
                  <c:v>2014年</c:v>
                </c:pt>
                <c:pt idx="3">
                  <c:v>2015年</c:v>
                </c:pt>
                <c:pt idx="4">
                  <c:v>2016年</c:v>
                </c:pt>
                <c:pt idx="5">
                  <c:v>2017年</c:v>
                </c:pt>
                <c:pt idx="6">
                  <c:v>2018年</c:v>
                </c:pt>
                <c:pt idx="7">
                  <c:v>2019年</c:v>
                </c:pt>
              </c:strCache>
            </c:strRef>
          </c:cat>
          <c:val>
            <c:numRef>
              <c:f>APRN!$D$2:$D$9</c:f>
              <c:numCache>
                <c:formatCode>General</c:formatCode>
                <c:ptCount val="8"/>
                <c:pt idx="0">
                  <c:v>34180</c:v>
                </c:pt>
                <c:pt idx="1">
                  <c:v>35430</c:v>
                </c:pt>
                <c:pt idx="2">
                  <c:v>36590</c:v>
                </c:pt>
                <c:pt idx="3">
                  <c:v>39410</c:v>
                </c:pt>
                <c:pt idx="4">
                  <c:v>39860</c:v>
                </c:pt>
                <c:pt idx="5">
                  <c:v>42620</c:v>
                </c:pt>
                <c:pt idx="6">
                  <c:v>43520</c:v>
                </c:pt>
                <c:pt idx="7">
                  <c:v>43570</c:v>
                </c:pt>
              </c:numCache>
            </c:numRef>
          </c:val>
          <c:extLst>
            <c:ext xmlns:c16="http://schemas.microsoft.com/office/drawing/2014/chart" uri="{C3380CC4-5D6E-409C-BE32-E72D297353CC}">
              <c16:uniqueId val="{00000002-E47F-294A-93DC-962EB497AF70}"/>
            </c:ext>
          </c:extLst>
        </c:ser>
        <c:dLbls>
          <c:showLegendKey val="0"/>
          <c:showVal val="0"/>
          <c:showCatName val="0"/>
          <c:showSerName val="0"/>
          <c:showPercent val="0"/>
          <c:showBubbleSize val="0"/>
        </c:dLbls>
        <c:gapWidth val="219"/>
        <c:overlap val="-27"/>
        <c:axId val="1616081392"/>
        <c:axId val="1567475968"/>
      </c:barChart>
      <c:catAx>
        <c:axId val="161608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67475968"/>
        <c:crosses val="autoZero"/>
        <c:auto val="1"/>
        <c:lblAlgn val="ctr"/>
        <c:lblOffset val="100"/>
        <c:noMultiLvlLbl val="0"/>
      </c:catAx>
      <c:valAx>
        <c:axId val="1567475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61608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stacked"/>
        <c:varyColors val="0"/>
        <c:ser>
          <c:idx val="0"/>
          <c:order val="0"/>
          <c:tx>
            <c:strRef>
              <c:f>Sheet1!$B$1</c:f>
              <c:strCache>
                <c:ptCount val="1"/>
                <c:pt idx="0">
                  <c:v>PAが担当した患者数</c:v>
                </c:pt>
              </c:strCache>
            </c:strRef>
          </c:tx>
          <c:invertIfNegative val="0"/>
          <c:cat>
            <c:strRef>
              <c:f>Sheet1!$A$2:$A$15</c:f>
              <c:strCache>
                <c:ptCount val="14"/>
                <c:pt idx="0">
                  <c:v>切り傷，すり傷，打撲</c:v>
                </c:pt>
                <c:pt idx="1">
                  <c:v>身体検査（予防・症状が出る前のもの）</c:v>
                </c:pt>
                <c:pt idx="2">
                  <c:v>咽頭炎</c:v>
                </c:pt>
                <c:pt idx="3">
                  <c:v>急性気管支炎</c:v>
                </c:pt>
                <c:pt idx="4">
                  <c:v>高血圧</c:v>
                </c:pt>
                <c:pt idx="5">
                  <c:v>一般的な風邪</c:v>
                </c:pt>
                <c:pt idx="6">
                  <c:v>中耳炎</c:v>
                </c:pt>
                <c:pt idx="7">
                  <c:v>鬱血性心疾患</c:v>
                </c:pt>
                <c:pt idx="8">
                  <c:v>急性膀胱炎</c:v>
                </c:pt>
                <c:pt idx="9">
                  <c:v>前胸痛</c:v>
                </c:pt>
                <c:pt idx="10">
                  <c:v>インフルエンザ</c:v>
                </c:pt>
                <c:pt idx="11">
                  <c:v>捻挫，筋違え</c:v>
                </c:pt>
                <c:pt idx="12">
                  <c:v>慢性糖尿病</c:v>
                </c:pt>
                <c:pt idx="13">
                  <c:v>関節炎</c:v>
                </c:pt>
              </c:strCache>
            </c:strRef>
          </c:cat>
          <c:val>
            <c:numRef>
              <c:f>Sheet1!$B$2:$B$15</c:f>
              <c:numCache>
                <c:formatCode>General</c:formatCode>
                <c:ptCount val="14"/>
                <c:pt idx="0">
                  <c:v>48</c:v>
                </c:pt>
                <c:pt idx="1">
                  <c:v>32</c:v>
                </c:pt>
                <c:pt idx="2">
                  <c:v>31</c:v>
                </c:pt>
                <c:pt idx="3">
                  <c:v>28</c:v>
                </c:pt>
                <c:pt idx="4">
                  <c:v>23</c:v>
                </c:pt>
                <c:pt idx="5">
                  <c:v>17</c:v>
                </c:pt>
                <c:pt idx="6">
                  <c:v>14</c:v>
                </c:pt>
                <c:pt idx="7">
                  <c:v>12</c:v>
                </c:pt>
                <c:pt idx="8">
                  <c:v>11</c:v>
                </c:pt>
                <c:pt idx="9">
                  <c:v>10</c:v>
                </c:pt>
                <c:pt idx="10">
                  <c:v>9</c:v>
                </c:pt>
                <c:pt idx="11">
                  <c:v>9</c:v>
                </c:pt>
                <c:pt idx="12">
                  <c:v>9</c:v>
                </c:pt>
                <c:pt idx="13">
                  <c:v>9</c:v>
                </c:pt>
              </c:numCache>
            </c:numRef>
          </c:val>
          <c:extLst>
            <c:ext xmlns:c16="http://schemas.microsoft.com/office/drawing/2014/chart" uri="{C3380CC4-5D6E-409C-BE32-E72D297353CC}">
              <c16:uniqueId val="{00000000-760D-CE4B-BFE1-F01D3301549A}"/>
            </c:ext>
          </c:extLst>
        </c:ser>
        <c:ser>
          <c:idx val="1"/>
          <c:order val="1"/>
          <c:tx>
            <c:strRef>
              <c:f>Sheet1!$C$1</c:f>
              <c:strCache>
                <c:ptCount val="1"/>
                <c:pt idx="0">
                  <c:v>医師が担当した患者数</c:v>
                </c:pt>
              </c:strCache>
            </c:strRef>
          </c:tx>
          <c:invertIfNegative val="0"/>
          <c:cat>
            <c:strRef>
              <c:f>Sheet1!$A$2:$A$15</c:f>
              <c:strCache>
                <c:ptCount val="14"/>
                <c:pt idx="0">
                  <c:v>切り傷，すり傷，打撲</c:v>
                </c:pt>
                <c:pt idx="1">
                  <c:v>身体検査（予防・症状が出る前のもの）</c:v>
                </c:pt>
                <c:pt idx="2">
                  <c:v>咽頭炎</c:v>
                </c:pt>
                <c:pt idx="3">
                  <c:v>急性気管支炎</c:v>
                </c:pt>
                <c:pt idx="4">
                  <c:v>高血圧</c:v>
                </c:pt>
                <c:pt idx="5">
                  <c:v>一般的な風邪</c:v>
                </c:pt>
                <c:pt idx="6">
                  <c:v>中耳炎</c:v>
                </c:pt>
                <c:pt idx="7">
                  <c:v>鬱血性心疾患</c:v>
                </c:pt>
                <c:pt idx="8">
                  <c:v>急性膀胱炎</c:v>
                </c:pt>
                <c:pt idx="9">
                  <c:v>前胸痛</c:v>
                </c:pt>
                <c:pt idx="10">
                  <c:v>インフルエンザ</c:v>
                </c:pt>
                <c:pt idx="11">
                  <c:v>捻挫，筋違え</c:v>
                </c:pt>
                <c:pt idx="12">
                  <c:v>慢性糖尿病</c:v>
                </c:pt>
                <c:pt idx="13">
                  <c:v>関節炎</c:v>
                </c:pt>
              </c:strCache>
            </c:strRef>
          </c:cat>
          <c:val>
            <c:numRef>
              <c:f>Sheet1!$C$2:$C$15</c:f>
              <c:numCache>
                <c:formatCode>General</c:formatCode>
                <c:ptCount val="14"/>
                <c:pt idx="0">
                  <c:v>18</c:v>
                </c:pt>
                <c:pt idx="1">
                  <c:v>25</c:v>
                </c:pt>
                <c:pt idx="2">
                  <c:v>29</c:v>
                </c:pt>
                <c:pt idx="3">
                  <c:v>32</c:v>
                </c:pt>
                <c:pt idx="4">
                  <c:v>40</c:v>
                </c:pt>
                <c:pt idx="5">
                  <c:v>34</c:v>
                </c:pt>
                <c:pt idx="6">
                  <c:v>19</c:v>
                </c:pt>
                <c:pt idx="7">
                  <c:v>17</c:v>
                </c:pt>
                <c:pt idx="8">
                  <c:v>13</c:v>
                </c:pt>
                <c:pt idx="9">
                  <c:v>0</c:v>
                </c:pt>
                <c:pt idx="10">
                  <c:v>14</c:v>
                </c:pt>
                <c:pt idx="11">
                  <c:v>0</c:v>
                </c:pt>
                <c:pt idx="12">
                  <c:v>15</c:v>
                </c:pt>
                <c:pt idx="13">
                  <c:v>13</c:v>
                </c:pt>
              </c:numCache>
            </c:numRef>
          </c:val>
          <c:extLst>
            <c:ext xmlns:c16="http://schemas.microsoft.com/office/drawing/2014/chart" uri="{C3380CC4-5D6E-409C-BE32-E72D297353CC}">
              <c16:uniqueId val="{00000001-760D-CE4B-BFE1-F01D3301549A}"/>
            </c:ext>
          </c:extLst>
        </c:ser>
        <c:dLbls>
          <c:showLegendKey val="0"/>
          <c:showVal val="0"/>
          <c:showCatName val="0"/>
          <c:showSerName val="0"/>
          <c:showPercent val="0"/>
          <c:showBubbleSize val="0"/>
        </c:dLbls>
        <c:gapWidth val="150"/>
        <c:overlap val="100"/>
        <c:axId val="-2117508056"/>
        <c:axId val="-2117505048"/>
      </c:barChart>
      <c:catAx>
        <c:axId val="-2117508056"/>
        <c:scaling>
          <c:orientation val="maxMin"/>
        </c:scaling>
        <c:delete val="0"/>
        <c:axPos val="l"/>
        <c:numFmt formatCode="General" sourceLinked="0"/>
        <c:majorTickMark val="out"/>
        <c:minorTickMark val="none"/>
        <c:tickLblPos val="nextTo"/>
        <c:txPr>
          <a:bodyPr/>
          <a:lstStyle/>
          <a:p>
            <a:pPr>
              <a:defRPr sz="1200"/>
            </a:pPr>
            <a:endParaRPr lang="ja-JP"/>
          </a:p>
        </c:txPr>
        <c:crossAx val="-2117505048"/>
        <c:crosses val="autoZero"/>
        <c:auto val="1"/>
        <c:lblAlgn val="ctr"/>
        <c:lblOffset val="100"/>
        <c:noMultiLvlLbl val="0"/>
      </c:catAx>
      <c:valAx>
        <c:axId val="-2117505048"/>
        <c:scaling>
          <c:orientation val="minMax"/>
        </c:scaling>
        <c:delete val="0"/>
        <c:axPos val="t"/>
        <c:majorGridlines/>
        <c:numFmt formatCode="General" sourceLinked="1"/>
        <c:majorTickMark val="out"/>
        <c:minorTickMark val="none"/>
        <c:tickLblPos val="nextTo"/>
        <c:crossAx val="-2117508056"/>
        <c:crosses val="autoZero"/>
        <c:crossBetween val="between"/>
      </c:valAx>
    </c:plotArea>
    <c:legend>
      <c:legendPos val="r"/>
      <c:overlay val="0"/>
      <c:txPr>
        <a:bodyPr/>
        <a:lstStyle/>
        <a:p>
          <a:pPr>
            <a:defRPr sz="1200"/>
          </a:pPr>
          <a:endParaRPr lang="ja-JP"/>
        </a:p>
      </c:txPr>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11FAA-DBDD-644B-AD74-E3B8664A96B9}" type="doc">
      <dgm:prSet loTypeId="urn:microsoft.com/office/officeart/2005/8/layout/hList7" loCatId="" qsTypeId="urn:microsoft.com/office/officeart/2005/8/quickstyle/simple4" qsCatId="simple" csTypeId="urn:microsoft.com/office/officeart/2005/8/colors/colorful1" csCatId="colorful" phldr="1"/>
      <dgm:spPr/>
    </dgm:pt>
    <dgm:pt modelId="{DA31B0B7-E433-A845-BBFA-D529E6BF1FDF}">
      <dgm:prSet phldrT="[テキスト]"/>
      <dgm:spPr/>
      <dgm:t>
        <a:bodyPr/>
        <a:lstStyle/>
        <a:p>
          <a:r>
            <a:rPr kumimoji="1" lang="ja-JP" altLang="en-US" dirty="0"/>
            <a:t>看護師にスキルアップしてもらう</a:t>
          </a:r>
        </a:p>
        <a:p>
          <a:r>
            <a:rPr kumimoji="1" lang="en-US" altLang="ja-JP" dirty="0"/>
            <a:t>→</a:t>
          </a:r>
          <a:r>
            <a:rPr kumimoji="1" lang="ja-JP" altLang="en-US" dirty="0"/>
            <a:t>特定看護師</a:t>
          </a:r>
        </a:p>
      </dgm:t>
    </dgm:pt>
    <dgm:pt modelId="{37CA8473-6CA2-F146-9DBD-AF22996E5E72}" type="parTrans" cxnId="{47818810-B919-4542-8EAD-2E095B2B04D0}">
      <dgm:prSet/>
      <dgm:spPr/>
      <dgm:t>
        <a:bodyPr/>
        <a:lstStyle/>
        <a:p>
          <a:endParaRPr kumimoji="1" lang="ja-JP" altLang="en-US"/>
        </a:p>
      </dgm:t>
    </dgm:pt>
    <dgm:pt modelId="{2D4FA002-4046-8349-B74B-312FE88B466B}" type="sibTrans" cxnId="{47818810-B919-4542-8EAD-2E095B2B04D0}">
      <dgm:prSet/>
      <dgm:spPr/>
      <dgm:t>
        <a:bodyPr/>
        <a:lstStyle/>
        <a:p>
          <a:endParaRPr kumimoji="1" lang="ja-JP" altLang="en-US"/>
        </a:p>
      </dgm:t>
    </dgm:pt>
    <dgm:pt modelId="{F6FDF474-B288-754D-A51A-99AFFAF7896B}">
      <dgm:prSet phldrT="[テキスト]"/>
      <dgm:spPr/>
      <dgm:t>
        <a:bodyPr/>
        <a:lstStyle/>
        <a:p>
          <a:r>
            <a:rPr kumimoji="1" lang="ja-JP" altLang="en-US" dirty="0"/>
            <a:t>その他のコメディカルにスキルアップしてもらう</a:t>
          </a:r>
        </a:p>
        <a:p>
          <a:r>
            <a:rPr kumimoji="1" lang="en-US" altLang="ja-JP" dirty="0"/>
            <a:t>→PA?</a:t>
          </a:r>
          <a:endParaRPr kumimoji="1" lang="ja-JP" altLang="en-US" dirty="0"/>
        </a:p>
      </dgm:t>
    </dgm:pt>
    <dgm:pt modelId="{E8A8AE75-887A-9B4E-B9E9-BAC088B25F07}" type="parTrans" cxnId="{CF0B8A16-57DA-9448-BD00-A3B1DBFD860A}">
      <dgm:prSet/>
      <dgm:spPr/>
      <dgm:t>
        <a:bodyPr/>
        <a:lstStyle/>
        <a:p>
          <a:endParaRPr kumimoji="1" lang="ja-JP" altLang="en-US"/>
        </a:p>
      </dgm:t>
    </dgm:pt>
    <dgm:pt modelId="{516AA3A6-5750-6845-A8B0-B3C3E8968BD9}" type="sibTrans" cxnId="{CF0B8A16-57DA-9448-BD00-A3B1DBFD860A}">
      <dgm:prSet/>
      <dgm:spPr/>
      <dgm:t>
        <a:bodyPr/>
        <a:lstStyle/>
        <a:p>
          <a:endParaRPr kumimoji="1" lang="ja-JP" altLang="en-US"/>
        </a:p>
      </dgm:t>
    </dgm:pt>
    <dgm:pt modelId="{41B410FE-485E-B447-80D6-81121BEE5410}" type="pres">
      <dgm:prSet presAssocID="{7F211FAA-DBDD-644B-AD74-E3B8664A96B9}" presName="Name0" presStyleCnt="0">
        <dgm:presLayoutVars>
          <dgm:dir/>
          <dgm:resizeHandles val="exact"/>
        </dgm:presLayoutVars>
      </dgm:prSet>
      <dgm:spPr/>
    </dgm:pt>
    <dgm:pt modelId="{EDCDE31C-4864-C44F-A3F8-AB34340C4AD2}" type="pres">
      <dgm:prSet presAssocID="{7F211FAA-DBDD-644B-AD74-E3B8664A96B9}" presName="fgShape" presStyleLbl="fgShp" presStyleIdx="0" presStyleCnt="1"/>
      <dgm:spPr/>
    </dgm:pt>
    <dgm:pt modelId="{37AAB304-4965-0C45-A629-5392957D9561}" type="pres">
      <dgm:prSet presAssocID="{7F211FAA-DBDD-644B-AD74-E3B8664A96B9}" presName="linComp" presStyleCnt="0"/>
      <dgm:spPr/>
    </dgm:pt>
    <dgm:pt modelId="{52686B36-D888-7744-BCD5-A1CC82001016}" type="pres">
      <dgm:prSet presAssocID="{DA31B0B7-E433-A845-BBFA-D529E6BF1FDF}" presName="compNode" presStyleCnt="0"/>
      <dgm:spPr/>
    </dgm:pt>
    <dgm:pt modelId="{2E45633C-78FA-2E47-AB7B-ECC52EC87197}" type="pres">
      <dgm:prSet presAssocID="{DA31B0B7-E433-A845-BBFA-D529E6BF1FDF}" presName="bkgdShape" presStyleLbl="node1" presStyleIdx="0" presStyleCnt="2"/>
      <dgm:spPr/>
    </dgm:pt>
    <dgm:pt modelId="{76F8D48C-A205-BD48-AC74-1169091735A3}" type="pres">
      <dgm:prSet presAssocID="{DA31B0B7-E433-A845-BBFA-D529E6BF1FDF}" presName="nodeTx" presStyleLbl="node1" presStyleIdx="0" presStyleCnt="2">
        <dgm:presLayoutVars>
          <dgm:bulletEnabled val="1"/>
        </dgm:presLayoutVars>
      </dgm:prSet>
      <dgm:spPr/>
    </dgm:pt>
    <dgm:pt modelId="{ABE2A7CE-B9A1-3347-A30E-D2F9F0B87EA5}" type="pres">
      <dgm:prSet presAssocID="{DA31B0B7-E433-A845-BBFA-D529E6BF1FDF}" presName="invisiNode" presStyleLbl="node1" presStyleIdx="0" presStyleCnt="2"/>
      <dgm:spPr/>
    </dgm:pt>
    <dgm:pt modelId="{75006CC2-5D83-C94E-B342-91EC294767B4}" type="pres">
      <dgm:prSet presAssocID="{DA31B0B7-E433-A845-BBFA-D529E6BF1FDF}"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9FD11C1-F932-864F-BFA3-AF6AD1B00465}" type="pres">
      <dgm:prSet presAssocID="{2D4FA002-4046-8349-B74B-312FE88B466B}" presName="sibTrans" presStyleLbl="sibTrans2D1" presStyleIdx="0" presStyleCnt="0"/>
      <dgm:spPr/>
    </dgm:pt>
    <dgm:pt modelId="{A2801527-0EBD-2C49-92F2-623B55338951}" type="pres">
      <dgm:prSet presAssocID="{F6FDF474-B288-754D-A51A-99AFFAF7896B}" presName="compNode" presStyleCnt="0"/>
      <dgm:spPr/>
    </dgm:pt>
    <dgm:pt modelId="{B92380AB-14AE-C24A-A176-BA000E87B33B}" type="pres">
      <dgm:prSet presAssocID="{F6FDF474-B288-754D-A51A-99AFFAF7896B}" presName="bkgdShape" presStyleLbl="node1" presStyleIdx="1" presStyleCnt="2"/>
      <dgm:spPr/>
    </dgm:pt>
    <dgm:pt modelId="{2946CC4A-1062-A649-AD6E-3269EB837922}" type="pres">
      <dgm:prSet presAssocID="{F6FDF474-B288-754D-A51A-99AFFAF7896B}" presName="nodeTx" presStyleLbl="node1" presStyleIdx="1" presStyleCnt="2">
        <dgm:presLayoutVars>
          <dgm:bulletEnabled val="1"/>
        </dgm:presLayoutVars>
      </dgm:prSet>
      <dgm:spPr/>
    </dgm:pt>
    <dgm:pt modelId="{4C2B190F-58EA-FB41-8D26-5FF8147AEF79}" type="pres">
      <dgm:prSet presAssocID="{F6FDF474-B288-754D-A51A-99AFFAF7896B}" presName="invisiNode" presStyleLbl="node1" presStyleIdx="1" presStyleCnt="2"/>
      <dgm:spPr/>
    </dgm:pt>
    <dgm:pt modelId="{24831F69-381C-5A4B-B98C-31CC59D2CD74}" type="pres">
      <dgm:prSet presAssocID="{F6FDF474-B288-754D-A51A-99AFFAF7896B}"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Lst>
  <dgm:cxnLst>
    <dgm:cxn modelId="{47818810-B919-4542-8EAD-2E095B2B04D0}" srcId="{7F211FAA-DBDD-644B-AD74-E3B8664A96B9}" destId="{DA31B0B7-E433-A845-BBFA-D529E6BF1FDF}" srcOrd="0" destOrd="0" parTransId="{37CA8473-6CA2-F146-9DBD-AF22996E5E72}" sibTransId="{2D4FA002-4046-8349-B74B-312FE88B466B}"/>
    <dgm:cxn modelId="{05704413-9163-D841-8048-934FBC7BCAD4}" type="presOf" srcId="{DA31B0B7-E433-A845-BBFA-D529E6BF1FDF}" destId="{76F8D48C-A205-BD48-AC74-1169091735A3}" srcOrd="1" destOrd="0" presId="urn:microsoft.com/office/officeart/2005/8/layout/hList7"/>
    <dgm:cxn modelId="{CF0B8A16-57DA-9448-BD00-A3B1DBFD860A}" srcId="{7F211FAA-DBDD-644B-AD74-E3B8664A96B9}" destId="{F6FDF474-B288-754D-A51A-99AFFAF7896B}" srcOrd="1" destOrd="0" parTransId="{E8A8AE75-887A-9B4E-B9E9-BAC088B25F07}" sibTransId="{516AA3A6-5750-6845-A8B0-B3C3E8968BD9}"/>
    <dgm:cxn modelId="{742EF92F-139E-CD49-95B5-2F1F1A69DFE3}" type="presOf" srcId="{DA31B0B7-E433-A845-BBFA-D529E6BF1FDF}" destId="{2E45633C-78FA-2E47-AB7B-ECC52EC87197}" srcOrd="0" destOrd="0" presId="urn:microsoft.com/office/officeart/2005/8/layout/hList7"/>
    <dgm:cxn modelId="{4D7F0C4D-902E-B444-BC80-CD54A400A7B5}" type="presOf" srcId="{2D4FA002-4046-8349-B74B-312FE88B466B}" destId="{09FD11C1-F932-864F-BFA3-AF6AD1B00465}" srcOrd="0" destOrd="0" presId="urn:microsoft.com/office/officeart/2005/8/layout/hList7"/>
    <dgm:cxn modelId="{EB1F2452-0428-3146-A56B-98775F3BE1BD}" type="presOf" srcId="{7F211FAA-DBDD-644B-AD74-E3B8664A96B9}" destId="{41B410FE-485E-B447-80D6-81121BEE5410}" srcOrd="0" destOrd="0" presId="urn:microsoft.com/office/officeart/2005/8/layout/hList7"/>
    <dgm:cxn modelId="{4934E5B4-1E81-D840-8A64-D569813BCF57}" type="presOf" srcId="{F6FDF474-B288-754D-A51A-99AFFAF7896B}" destId="{B92380AB-14AE-C24A-A176-BA000E87B33B}" srcOrd="0" destOrd="0" presId="urn:microsoft.com/office/officeart/2005/8/layout/hList7"/>
    <dgm:cxn modelId="{29D698E3-D935-7646-9525-55F81E2EFF64}" type="presOf" srcId="{F6FDF474-B288-754D-A51A-99AFFAF7896B}" destId="{2946CC4A-1062-A649-AD6E-3269EB837922}" srcOrd="1" destOrd="0" presId="urn:microsoft.com/office/officeart/2005/8/layout/hList7"/>
    <dgm:cxn modelId="{8B533916-2187-AF44-912E-56F3248AEA55}" type="presParOf" srcId="{41B410FE-485E-B447-80D6-81121BEE5410}" destId="{EDCDE31C-4864-C44F-A3F8-AB34340C4AD2}" srcOrd="0" destOrd="0" presId="urn:microsoft.com/office/officeart/2005/8/layout/hList7"/>
    <dgm:cxn modelId="{35ACE901-FDF9-5F45-985A-09A9A7780429}" type="presParOf" srcId="{41B410FE-485E-B447-80D6-81121BEE5410}" destId="{37AAB304-4965-0C45-A629-5392957D9561}" srcOrd="1" destOrd="0" presId="urn:microsoft.com/office/officeart/2005/8/layout/hList7"/>
    <dgm:cxn modelId="{78B2CF95-4792-3042-B3B8-4A5B925AB421}" type="presParOf" srcId="{37AAB304-4965-0C45-A629-5392957D9561}" destId="{52686B36-D888-7744-BCD5-A1CC82001016}" srcOrd="0" destOrd="0" presId="urn:microsoft.com/office/officeart/2005/8/layout/hList7"/>
    <dgm:cxn modelId="{EEB9EB34-B717-BB4F-9068-84287AA5A4DC}" type="presParOf" srcId="{52686B36-D888-7744-BCD5-A1CC82001016}" destId="{2E45633C-78FA-2E47-AB7B-ECC52EC87197}" srcOrd="0" destOrd="0" presId="urn:microsoft.com/office/officeart/2005/8/layout/hList7"/>
    <dgm:cxn modelId="{01D3FCC8-D1AC-0A4F-8801-94C16BF39931}" type="presParOf" srcId="{52686B36-D888-7744-BCD5-A1CC82001016}" destId="{76F8D48C-A205-BD48-AC74-1169091735A3}" srcOrd="1" destOrd="0" presId="urn:microsoft.com/office/officeart/2005/8/layout/hList7"/>
    <dgm:cxn modelId="{D9E4DE52-9454-814E-9A68-F91B98642482}" type="presParOf" srcId="{52686B36-D888-7744-BCD5-A1CC82001016}" destId="{ABE2A7CE-B9A1-3347-A30E-D2F9F0B87EA5}" srcOrd="2" destOrd="0" presId="urn:microsoft.com/office/officeart/2005/8/layout/hList7"/>
    <dgm:cxn modelId="{F0D5E531-8A7C-254B-AB42-FDA6CE9CAEB0}" type="presParOf" srcId="{52686B36-D888-7744-BCD5-A1CC82001016}" destId="{75006CC2-5D83-C94E-B342-91EC294767B4}" srcOrd="3" destOrd="0" presId="urn:microsoft.com/office/officeart/2005/8/layout/hList7"/>
    <dgm:cxn modelId="{48C2B23C-D3E5-6E4E-AE8D-BD252485B298}" type="presParOf" srcId="{37AAB304-4965-0C45-A629-5392957D9561}" destId="{09FD11C1-F932-864F-BFA3-AF6AD1B00465}" srcOrd="1" destOrd="0" presId="urn:microsoft.com/office/officeart/2005/8/layout/hList7"/>
    <dgm:cxn modelId="{8E6C497F-390A-3B4E-A594-86CFA793C150}" type="presParOf" srcId="{37AAB304-4965-0C45-A629-5392957D9561}" destId="{A2801527-0EBD-2C49-92F2-623B55338951}" srcOrd="2" destOrd="0" presId="urn:microsoft.com/office/officeart/2005/8/layout/hList7"/>
    <dgm:cxn modelId="{580DCBD8-74F5-324E-B7C7-E5DD19513153}" type="presParOf" srcId="{A2801527-0EBD-2C49-92F2-623B55338951}" destId="{B92380AB-14AE-C24A-A176-BA000E87B33B}" srcOrd="0" destOrd="0" presId="urn:microsoft.com/office/officeart/2005/8/layout/hList7"/>
    <dgm:cxn modelId="{09621554-2703-9243-B839-322A18275CD8}" type="presParOf" srcId="{A2801527-0EBD-2C49-92F2-623B55338951}" destId="{2946CC4A-1062-A649-AD6E-3269EB837922}" srcOrd="1" destOrd="0" presId="urn:microsoft.com/office/officeart/2005/8/layout/hList7"/>
    <dgm:cxn modelId="{20B10271-4759-2B4B-A0EB-17E94A0301BB}" type="presParOf" srcId="{A2801527-0EBD-2C49-92F2-623B55338951}" destId="{4C2B190F-58EA-FB41-8D26-5FF8147AEF79}" srcOrd="2" destOrd="0" presId="urn:microsoft.com/office/officeart/2005/8/layout/hList7"/>
    <dgm:cxn modelId="{E3BAC454-CB5D-ED4E-8D73-B13AD3092D46}" type="presParOf" srcId="{A2801527-0EBD-2C49-92F2-623B55338951}" destId="{24831F69-381C-5A4B-B98C-31CC59D2CD7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2D8ABD-1357-9448-80C3-6EBA4B5F23AA}" type="doc">
      <dgm:prSet loTypeId="urn:microsoft.com/office/officeart/2005/8/layout/vProcess5" loCatId="" qsTypeId="urn:microsoft.com/office/officeart/2005/8/quickstyle/simple1" qsCatId="simple" csTypeId="urn:microsoft.com/office/officeart/2005/8/colors/colorful1" csCatId="colorful" phldr="1"/>
      <dgm:spPr/>
      <dgm:t>
        <a:bodyPr/>
        <a:lstStyle/>
        <a:p>
          <a:endParaRPr kumimoji="1" lang="ja-JP" altLang="en-US"/>
        </a:p>
      </dgm:t>
    </dgm:pt>
    <dgm:pt modelId="{0CF442BF-503F-3342-AC68-106BEF30DE25}">
      <dgm:prSet phldrT="[テキスト]"/>
      <dgm:spPr/>
      <dgm:t>
        <a:bodyPr/>
        <a:lstStyle/>
        <a:p>
          <a:r>
            <a:rPr kumimoji="1" lang="ja-JP" altLang="en-US"/>
            <a:t>ロシアの</a:t>
          </a:r>
          <a:r>
            <a:rPr kumimoji="1" lang="en-US" altLang="ja-JP" dirty="0" err="1"/>
            <a:t>Feldesher</a:t>
          </a:r>
          <a:endParaRPr kumimoji="1" lang="ja-JP" altLang="en-US"/>
        </a:p>
      </dgm:t>
    </dgm:pt>
    <dgm:pt modelId="{0307E36B-65DE-144B-A6BE-452662AF59D1}" type="parTrans" cxnId="{61F32A25-AB77-894F-898E-61B678C29604}">
      <dgm:prSet/>
      <dgm:spPr/>
      <dgm:t>
        <a:bodyPr/>
        <a:lstStyle/>
        <a:p>
          <a:endParaRPr kumimoji="1" lang="ja-JP" altLang="en-US"/>
        </a:p>
      </dgm:t>
    </dgm:pt>
    <dgm:pt modelId="{3CA1FCB2-CA1F-2240-80AD-FFE1DCA32FCF}" type="sibTrans" cxnId="{61F32A25-AB77-894F-898E-61B678C29604}">
      <dgm:prSet/>
      <dgm:spPr/>
      <dgm:t>
        <a:bodyPr/>
        <a:lstStyle/>
        <a:p>
          <a:endParaRPr kumimoji="1" lang="ja-JP" altLang="en-US"/>
        </a:p>
      </dgm:t>
    </dgm:pt>
    <dgm:pt modelId="{E901F363-91F2-DD45-9C69-2E329C69711D}">
      <dgm:prSet phldrT="[テキスト]"/>
      <dgm:spPr/>
      <dgm:t>
        <a:bodyPr/>
        <a:lstStyle/>
        <a:p>
          <a:r>
            <a:rPr kumimoji="1" lang="en-US" altLang="ja-JP" dirty="0"/>
            <a:t>18</a:t>
          </a:r>
          <a:r>
            <a:rPr kumimoji="1" lang="ja-JP" altLang="en-US"/>
            <a:t>世紀</a:t>
          </a:r>
          <a:r>
            <a:rPr kumimoji="1" lang="en-US" altLang="ja-JP" dirty="0"/>
            <a:t>−20</a:t>
          </a:r>
          <a:r>
            <a:rPr kumimoji="1" lang="ja-JP" altLang="en-US"/>
            <a:t>世紀前半（軍→農村→都市部）</a:t>
          </a:r>
        </a:p>
      </dgm:t>
    </dgm:pt>
    <dgm:pt modelId="{7D2D8859-26C7-5544-A7CD-89D354F185CA}" type="parTrans" cxnId="{6BB21737-D7F8-4F42-84CC-9A96BCD79940}">
      <dgm:prSet/>
      <dgm:spPr/>
      <dgm:t>
        <a:bodyPr/>
        <a:lstStyle/>
        <a:p>
          <a:endParaRPr kumimoji="1" lang="ja-JP" altLang="en-US"/>
        </a:p>
      </dgm:t>
    </dgm:pt>
    <dgm:pt modelId="{AFBC3420-D0B4-C34E-B0DF-780C80A4ED59}" type="sibTrans" cxnId="{6BB21737-D7F8-4F42-84CC-9A96BCD79940}">
      <dgm:prSet/>
      <dgm:spPr/>
      <dgm:t>
        <a:bodyPr/>
        <a:lstStyle/>
        <a:p>
          <a:endParaRPr kumimoji="1" lang="ja-JP" altLang="en-US"/>
        </a:p>
      </dgm:t>
    </dgm:pt>
    <dgm:pt modelId="{93495FDA-83AB-5444-8479-BC79F94435C4}">
      <dgm:prSet phldrT="[テキスト]"/>
      <dgm:spPr/>
      <dgm:t>
        <a:bodyPr/>
        <a:lstStyle/>
        <a:p>
          <a:r>
            <a:rPr kumimoji="1" lang="ja-JP" altLang="en-US"/>
            <a:t>アメリカ・リベリア・ガーナ</a:t>
          </a:r>
        </a:p>
      </dgm:t>
    </dgm:pt>
    <dgm:pt modelId="{FC8C15C8-A040-874B-9B5F-B40F7466E676}" type="parTrans" cxnId="{1375E012-F7D2-4A47-9DD3-B56D282ED748}">
      <dgm:prSet/>
      <dgm:spPr/>
      <dgm:t>
        <a:bodyPr/>
        <a:lstStyle/>
        <a:p>
          <a:endParaRPr kumimoji="1" lang="ja-JP" altLang="en-US"/>
        </a:p>
      </dgm:t>
    </dgm:pt>
    <dgm:pt modelId="{CB2B110E-A4EB-6540-9AC2-66B1ED796306}" type="sibTrans" cxnId="{1375E012-F7D2-4A47-9DD3-B56D282ED748}">
      <dgm:prSet/>
      <dgm:spPr/>
      <dgm:t>
        <a:bodyPr/>
        <a:lstStyle/>
        <a:p>
          <a:endParaRPr kumimoji="1" lang="ja-JP" altLang="en-US"/>
        </a:p>
      </dgm:t>
    </dgm:pt>
    <dgm:pt modelId="{46641C66-B171-0746-81B5-E8A5BBFA5829}">
      <dgm:prSet phldrT="[テキスト]"/>
      <dgm:spPr/>
      <dgm:t>
        <a:bodyPr/>
        <a:lstStyle/>
        <a:p>
          <a:r>
            <a:rPr kumimoji="1" lang="en-US" altLang="ja-JP" dirty="0"/>
            <a:t>1960</a:t>
          </a:r>
          <a:r>
            <a:rPr kumimoji="1" lang="ja-JP" altLang="en-US"/>
            <a:t>年代</a:t>
          </a:r>
          <a:r>
            <a:rPr kumimoji="1" lang="en-US" altLang="ja-JP" dirty="0"/>
            <a:t>−</a:t>
          </a:r>
          <a:endParaRPr kumimoji="1" lang="ja-JP" altLang="en-US"/>
        </a:p>
      </dgm:t>
    </dgm:pt>
    <dgm:pt modelId="{F967AC7E-3CDB-0746-881D-7F842E453B71}" type="parTrans" cxnId="{0BD1937E-E7E4-9148-9FC7-DF415B91F864}">
      <dgm:prSet/>
      <dgm:spPr/>
      <dgm:t>
        <a:bodyPr/>
        <a:lstStyle/>
        <a:p>
          <a:endParaRPr kumimoji="1" lang="ja-JP" altLang="en-US"/>
        </a:p>
      </dgm:t>
    </dgm:pt>
    <dgm:pt modelId="{729FB7E7-3F89-8249-8F79-01F7CA0C842B}" type="sibTrans" cxnId="{0BD1937E-E7E4-9148-9FC7-DF415B91F864}">
      <dgm:prSet/>
      <dgm:spPr/>
      <dgm:t>
        <a:bodyPr/>
        <a:lstStyle/>
        <a:p>
          <a:endParaRPr kumimoji="1" lang="ja-JP" altLang="en-US"/>
        </a:p>
      </dgm:t>
    </dgm:pt>
    <dgm:pt modelId="{5704DE37-4EEF-D446-9FF0-F15004610C24}">
      <dgm:prSet phldrT="[テキスト]"/>
      <dgm:spPr/>
      <dgm:t>
        <a:bodyPr/>
        <a:lstStyle/>
        <a:p>
          <a:r>
            <a:rPr kumimoji="1" lang="ja-JP" altLang="en-US"/>
            <a:t>その他の国への広がり</a:t>
          </a:r>
        </a:p>
      </dgm:t>
    </dgm:pt>
    <dgm:pt modelId="{B3E8F899-1F87-FF44-A8C8-A33D016338BF}" type="parTrans" cxnId="{7F0EC7D2-842C-2F4C-B359-1F29D8CF27E0}">
      <dgm:prSet/>
      <dgm:spPr/>
      <dgm:t>
        <a:bodyPr/>
        <a:lstStyle/>
        <a:p>
          <a:endParaRPr kumimoji="1" lang="ja-JP" altLang="en-US"/>
        </a:p>
      </dgm:t>
    </dgm:pt>
    <dgm:pt modelId="{04E6D7F4-7923-794B-9F86-69E4E51E45E5}" type="sibTrans" cxnId="{7F0EC7D2-842C-2F4C-B359-1F29D8CF27E0}">
      <dgm:prSet/>
      <dgm:spPr/>
      <dgm:t>
        <a:bodyPr/>
        <a:lstStyle/>
        <a:p>
          <a:endParaRPr kumimoji="1" lang="ja-JP" altLang="en-US"/>
        </a:p>
      </dgm:t>
    </dgm:pt>
    <dgm:pt modelId="{DEB71812-2522-FD40-A55F-79621B923A34}">
      <dgm:prSet phldrT="[テキスト]"/>
      <dgm:spPr/>
      <dgm:t>
        <a:bodyPr/>
        <a:lstStyle/>
        <a:p>
          <a:r>
            <a:rPr kumimoji="1" lang="en-US" altLang="ja-JP" dirty="0"/>
            <a:t>1980</a:t>
          </a:r>
          <a:r>
            <a:rPr kumimoji="1" lang="ja-JP" altLang="en-US"/>
            <a:t>年代</a:t>
          </a:r>
          <a:r>
            <a:rPr kumimoji="1" lang="en-US" altLang="ja-JP" dirty="0"/>
            <a:t>−</a:t>
          </a:r>
          <a:r>
            <a:rPr kumimoji="1" lang="ja-JP" altLang="en-US"/>
            <a:t>、とくに</a:t>
          </a:r>
          <a:r>
            <a:rPr kumimoji="1" lang="en-US" altLang="ja-JP" dirty="0"/>
            <a:t>2000</a:t>
          </a:r>
          <a:r>
            <a:rPr kumimoji="1" lang="ja-JP" altLang="en-US"/>
            <a:t>年代</a:t>
          </a:r>
        </a:p>
      </dgm:t>
    </dgm:pt>
    <dgm:pt modelId="{1D7C9999-E2BB-FF48-A318-C24628015289}" type="parTrans" cxnId="{5EC09990-BAB4-5448-A8D1-88520017DC32}">
      <dgm:prSet/>
      <dgm:spPr/>
      <dgm:t>
        <a:bodyPr/>
        <a:lstStyle/>
        <a:p>
          <a:endParaRPr kumimoji="1" lang="ja-JP" altLang="en-US"/>
        </a:p>
      </dgm:t>
    </dgm:pt>
    <dgm:pt modelId="{39A2EBC4-6547-D844-A663-8F2E8EA72595}" type="sibTrans" cxnId="{5EC09990-BAB4-5448-A8D1-88520017DC32}">
      <dgm:prSet/>
      <dgm:spPr/>
      <dgm:t>
        <a:bodyPr/>
        <a:lstStyle/>
        <a:p>
          <a:endParaRPr kumimoji="1" lang="ja-JP" altLang="en-US"/>
        </a:p>
      </dgm:t>
    </dgm:pt>
    <dgm:pt modelId="{E2087C83-1267-574B-A4FC-121857520E37}" type="pres">
      <dgm:prSet presAssocID="{DC2D8ABD-1357-9448-80C3-6EBA4B5F23AA}" presName="outerComposite" presStyleCnt="0">
        <dgm:presLayoutVars>
          <dgm:chMax val="5"/>
          <dgm:dir/>
          <dgm:resizeHandles val="exact"/>
        </dgm:presLayoutVars>
      </dgm:prSet>
      <dgm:spPr/>
    </dgm:pt>
    <dgm:pt modelId="{41DC2903-D409-1C4D-BFA5-61F359D9F1CB}" type="pres">
      <dgm:prSet presAssocID="{DC2D8ABD-1357-9448-80C3-6EBA4B5F23AA}" presName="dummyMaxCanvas" presStyleCnt="0">
        <dgm:presLayoutVars/>
      </dgm:prSet>
      <dgm:spPr/>
    </dgm:pt>
    <dgm:pt modelId="{8109F588-5A25-3E4C-AF01-E04275A961D5}" type="pres">
      <dgm:prSet presAssocID="{DC2D8ABD-1357-9448-80C3-6EBA4B5F23AA}" presName="ThreeNodes_1" presStyleLbl="node1" presStyleIdx="0" presStyleCnt="3">
        <dgm:presLayoutVars>
          <dgm:bulletEnabled val="1"/>
        </dgm:presLayoutVars>
      </dgm:prSet>
      <dgm:spPr/>
    </dgm:pt>
    <dgm:pt modelId="{C6E9196D-839A-D547-A177-A99737AF471E}" type="pres">
      <dgm:prSet presAssocID="{DC2D8ABD-1357-9448-80C3-6EBA4B5F23AA}" presName="ThreeNodes_2" presStyleLbl="node1" presStyleIdx="1" presStyleCnt="3">
        <dgm:presLayoutVars>
          <dgm:bulletEnabled val="1"/>
        </dgm:presLayoutVars>
      </dgm:prSet>
      <dgm:spPr/>
    </dgm:pt>
    <dgm:pt modelId="{85358E49-033E-BA45-A0E9-F98F5CB651A8}" type="pres">
      <dgm:prSet presAssocID="{DC2D8ABD-1357-9448-80C3-6EBA4B5F23AA}" presName="ThreeNodes_3" presStyleLbl="node1" presStyleIdx="2" presStyleCnt="3">
        <dgm:presLayoutVars>
          <dgm:bulletEnabled val="1"/>
        </dgm:presLayoutVars>
      </dgm:prSet>
      <dgm:spPr/>
    </dgm:pt>
    <dgm:pt modelId="{EC42BB22-ABE3-A044-AD00-583FADC1A430}" type="pres">
      <dgm:prSet presAssocID="{DC2D8ABD-1357-9448-80C3-6EBA4B5F23AA}" presName="ThreeConn_1-2" presStyleLbl="fgAccFollowNode1" presStyleIdx="0" presStyleCnt="2">
        <dgm:presLayoutVars>
          <dgm:bulletEnabled val="1"/>
        </dgm:presLayoutVars>
      </dgm:prSet>
      <dgm:spPr/>
    </dgm:pt>
    <dgm:pt modelId="{6DE06901-3C70-9D44-874B-DA5FE28E7A5E}" type="pres">
      <dgm:prSet presAssocID="{DC2D8ABD-1357-9448-80C3-6EBA4B5F23AA}" presName="ThreeConn_2-3" presStyleLbl="fgAccFollowNode1" presStyleIdx="1" presStyleCnt="2">
        <dgm:presLayoutVars>
          <dgm:bulletEnabled val="1"/>
        </dgm:presLayoutVars>
      </dgm:prSet>
      <dgm:spPr/>
    </dgm:pt>
    <dgm:pt modelId="{868A02EF-73E4-924D-BA57-6DD96D301BB7}" type="pres">
      <dgm:prSet presAssocID="{DC2D8ABD-1357-9448-80C3-6EBA4B5F23AA}" presName="ThreeNodes_1_text" presStyleLbl="node1" presStyleIdx="2" presStyleCnt="3">
        <dgm:presLayoutVars>
          <dgm:bulletEnabled val="1"/>
        </dgm:presLayoutVars>
      </dgm:prSet>
      <dgm:spPr/>
    </dgm:pt>
    <dgm:pt modelId="{C1EA7D1C-15B9-5648-B9B9-2F8F41806A22}" type="pres">
      <dgm:prSet presAssocID="{DC2D8ABD-1357-9448-80C3-6EBA4B5F23AA}" presName="ThreeNodes_2_text" presStyleLbl="node1" presStyleIdx="2" presStyleCnt="3">
        <dgm:presLayoutVars>
          <dgm:bulletEnabled val="1"/>
        </dgm:presLayoutVars>
      </dgm:prSet>
      <dgm:spPr/>
    </dgm:pt>
    <dgm:pt modelId="{6C7B9EB6-F5EC-6C4B-BE4D-2C9F160A4699}" type="pres">
      <dgm:prSet presAssocID="{DC2D8ABD-1357-9448-80C3-6EBA4B5F23AA}" presName="ThreeNodes_3_text" presStyleLbl="node1" presStyleIdx="2" presStyleCnt="3">
        <dgm:presLayoutVars>
          <dgm:bulletEnabled val="1"/>
        </dgm:presLayoutVars>
      </dgm:prSet>
      <dgm:spPr/>
    </dgm:pt>
  </dgm:ptLst>
  <dgm:cxnLst>
    <dgm:cxn modelId="{1375E012-F7D2-4A47-9DD3-B56D282ED748}" srcId="{DC2D8ABD-1357-9448-80C3-6EBA4B5F23AA}" destId="{93495FDA-83AB-5444-8479-BC79F94435C4}" srcOrd="1" destOrd="0" parTransId="{FC8C15C8-A040-874B-9B5F-B40F7466E676}" sibTransId="{CB2B110E-A4EB-6540-9AC2-66B1ED796306}"/>
    <dgm:cxn modelId="{C6AB5815-C77E-D044-8C33-793DB0996D28}" type="presOf" srcId="{DC2D8ABD-1357-9448-80C3-6EBA4B5F23AA}" destId="{E2087C83-1267-574B-A4FC-121857520E37}" srcOrd="0" destOrd="0" presId="urn:microsoft.com/office/officeart/2005/8/layout/vProcess5"/>
    <dgm:cxn modelId="{61F32A25-AB77-894F-898E-61B678C29604}" srcId="{DC2D8ABD-1357-9448-80C3-6EBA4B5F23AA}" destId="{0CF442BF-503F-3342-AC68-106BEF30DE25}" srcOrd="0" destOrd="0" parTransId="{0307E36B-65DE-144B-A6BE-452662AF59D1}" sibTransId="{3CA1FCB2-CA1F-2240-80AD-FFE1DCA32FCF}"/>
    <dgm:cxn modelId="{6BB21737-D7F8-4F42-84CC-9A96BCD79940}" srcId="{0CF442BF-503F-3342-AC68-106BEF30DE25}" destId="{E901F363-91F2-DD45-9C69-2E329C69711D}" srcOrd="0" destOrd="0" parTransId="{7D2D8859-26C7-5544-A7CD-89D354F185CA}" sibTransId="{AFBC3420-D0B4-C34E-B0DF-780C80A4ED59}"/>
    <dgm:cxn modelId="{050B444F-929B-AA42-A6F8-E46F85694959}" type="presOf" srcId="{CB2B110E-A4EB-6540-9AC2-66B1ED796306}" destId="{6DE06901-3C70-9D44-874B-DA5FE28E7A5E}" srcOrd="0" destOrd="0" presId="urn:microsoft.com/office/officeart/2005/8/layout/vProcess5"/>
    <dgm:cxn modelId="{31E4CC50-0CA3-4B4A-A0A1-08C7E6B61534}" type="presOf" srcId="{5704DE37-4EEF-D446-9FF0-F15004610C24}" destId="{6C7B9EB6-F5EC-6C4B-BE4D-2C9F160A4699}" srcOrd="1" destOrd="0" presId="urn:microsoft.com/office/officeart/2005/8/layout/vProcess5"/>
    <dgm:cxn modelId="{387A9B74-144C-1949-801D-0DBABA3BE362}" type="presOf" srcId="{DEB71812-2522-FD40-A55F-79621B923A34}" destId="{85358E49-033E-BA45-A0E9-F98F5CB651A8}" srcOrd="0" destOrd="1" presId="urn:microsoft.com/office/officeart/2005/8/layout/vProcess5"/>
    <dgm:cxn modelId="{B4386C78-A25C-AD40-AC81-8F7EDE65E0D6}" type="presOf" srcId="{46641C66-B171-0746-81B5-E8A5BBFA5829}" destId="{C1EA7D1C-15B9-5648-B9B9-2F8F41806A22}" srcOrd="1" destOrd="1" presId="urn:microsoft.com/office/officeart/2005/8/layout/vProcess5"/>
    <dgm:cxn modelId="{FC73687E-6CDD-824C-8FDD-4786D3EA3929}" type="presOf" srcId="{93495FDA-83AB-5444-8479-BC79F94435C4}" destId="{C6E9196D-839A-D547-A177-A99737AF471E}" srcOrd="0" destOrd="0" presId="urn:microsoft.com/office/officeart/2005/8/layout/vProcess5"/>
    <dgm:cxn modelId="{0BD1937E-E7E4-9148-9FC7-DF415B91F864}" srcId="{93495FDA-83AB-5444-8479-BC79F94435C4}" destId="{46641C66-B171-0746-81B5-E8A5BBFA5829}" srcOrd="0" destOrd="0" parTransId="{F967AC7E-3CDB-0746-881D-7F842E453B71}" sibTransId="{729FB7E7-3F89-8249-8F79-01F7CA0C842B}"/>
    <dgm:cxn modelId="{5EC09990-BAB4-5448-A8D1-88520017DC32}" srcId="{5704DE37-4EEF-D446-9FF0-F15004610C24}" destId="{DEB71812-2522-FD40-A55F-79621B923A34}" srcOrd="0" destOrd="0" parTransId="{1D7C9999-E2BB-FF48-A318-C24628015289}" sibTransId="{39A2EBC4-6547-D844-A663-8F2E8EA72595}"/>
    <dgm:cxn modelId="{FAA971AE-5C9C-AE45-A347-AA8B35B068E8}" type="presOf" srcId="{0CF442BF-503F-3342-AC68-106BEF30DE25}" destId="{868A02EF-73E4-924D-BA57-6DD96D301BB7}" srcOrd="1" destOrd="0" presId="urn:microsoft.com/office/officeart/2005/8/layout/vProcess5"/>
    <dgm:cxn modelId="{781994B4-B1AD-8549-9EB8-41E3F89B84C6}" type="presOf" srcId="{0CF442BF-503F-3342-AC68-106BEF30DE25}" destId="{8109F588-5A25-3E4C-AF01-E04275A961D5}" srcOrd="0" destOrd="0" presId="urn:microsoft.com/office/officeart/2005/8/layout/vProcess5"/>
    <dgm:cxn modelId="{6FA7F1BC-73A0-EA4E-BFA6-C40D24EFC66F}" type="presOf" srcId="{93495FDA-83AB-5444-8479-BC79F94435C4}" destId="{C1EA7D1C-15B9-5648-B9B9-2F8F41806A22}" srcOrd="1" destOrd="0" presId="urn:microsoft.com/office/officeart/2005/8/layout/vProcess5"/>
    <dgm:cxn modelId="{341F8DC3-F142-734C-A3FB-FD185C65AF0E}" type="presOf" srcId="{46641C66-B171-0746-81B5-E8A5BBFA5829}" destId="{C6E9196D-839A-D547-A177-A99737AF471E}" srcOrd="0" destOrd="1" presId="urn:microsoft.com/office/officeart/2005/8/layout/vProcess5"/>
    <dgm:cxn modelId="{215544D1-DB6E-D740-9CD6-4EF8B0B19932}" type="presOf" srcId="{5704DE37-4EEF-D446-9FF0-F15004610C24}" destId="{85358E49-033E-BA45-A0E9-F98F5CB651A8}" srcOrd="0" destOrd="0" presId="urn:microsoft.com/office/officeart/2005/8/layout/vProcess5"/>
    <dgm:cxn modelId="{7F0EC7D2-842C-2F4C-B359-1F29D8CF27E0}" srcId="{DC2D8ABD-1357-9448-80C3-6EBA4B5F23AA}" destId="{5704DE37-4EEF-D446-9FF0-F15004610C24}" srcOrd="2" destOrd="0" parTransId="{B3E8F899-1F87-FF44-A8C8-A33D016338BF}" sibTransId="{04E6D7F4-7923-794B-9F86-69E4E51E45E5}"/>
    <dgm:cxn modelId="{258F73D8-286D-1E4F-B344-AEE07EA15ED3}" type="presOf" srcId="{DEB71812-2522-FD40-A55F-79621B923A34}" destId="{6C7B9EB6-F5EC-6C4B-BE4D-2C9F160A4699}" srcOrd="1" destOrd="1" presId="urn:microsoft.com/office/officeart/2005/8/layout/vProcess5"/>
    <dgm:cxn modelId="{7092D9E4-1D69-524F-8560-894BC5801234}" type="presOf" srcId="{E901F363-91F2-DD45-9C69-2E329C69711D}" destId="{8109F588-5A25-3E4C-AF01-E04275A961D5}" srcOrd="0" destOrd="1" presId="urn:microsoft.com/office/officeart/2005/8/layout/vProcess5"/>
    <dgm:cxn modelId="{46F269ED-E111-EA4C-83AD-3A3F7A0A4939}" type="presOf" srcId="{E901F363-91F2-DD45-9C69-2E329C69711D}" destId="{868A02EF-73E4-924D-BA57-6DD96D301BB7}" srcOrd="1" destOrd="1" presId="urn:microsoft.com/office/officeart/2005/8/layout/vProcess5"/>
    <dgm:cxn modelId="{C7696EF3-B2B9-7B45-BB7E-D2BA16A24C98}" type="presOf" srcId="{3CA1FCB2-CA1F-2240-80AD-FFE1DCA32FCF}" destId="{EC42BB22-ABE3-A044-AD00-583FADC1A430}" srcOrd="0" destOrd="0" presId="urn:microsoft.com/office/officeart/2005/8/layout/vProcess5"/>
    <dgm:cxn modelId="{9EBB2326-73E9-9E49-8503-896274686218}" type="presParOf" srcId="{E2087C83-1267-574B-A4FC-121857520E37}" destId="{41DC2903-D409-1C4D-BFA5-61F359D9F1CB}" srcOrd="0" destOrd="0" presId="urn:microsoft.com/office/officeart/2005/8/layout/vProcess5"/>
    <dgm:cxn modelId="{A1535964-13A7-BE4D-8F65-FC78187B349F}" type="presParOf" srcId="{E2087C83-1267-574B-A4FC-121857520E37}" destId="{8109F588-5A25-3E4C-AF01-E04275A961D5}" srcOrd="1" destOrd="0" presId="urn:microsoft.com/office/officeart/2005/8/layout/vProcess5"/>
    <dgm:cxn modelId="{F11903EF-2944-1043-B579-F5EC5924D6FA}" type="presParOf" srcId="{E2087C83-1267-574B-A4FC-121857520E37}" destId="{C6E9196D-839A-D547-A177-A99737AF471E}" srcOrd="2" destOrd="0" presId="urn:microsoft.com/office/officeart/2005/8/layout/vProcess5"/>
    <dgm:cxn modelId="{47B80F43-8D7C-2847-BF39-43158E8F5BBF}" type="presParOf" srcId="{E2087C83-1267-574B-A4FC-121857520E37}" destId="{85358E49-033E-BA45-A0E9-F98F5CB651A8}" srcOrd="3" destOrd="0" presId="urn:microsoft.com/office/officeart/2005/8/layout/vProcess5"/>
    <dgm:cxn modelId="{8211F69D-7EBB-7542-B9A9-7B3B7B870339}" type="presParOf" srcId="{E2087C83-1267-574B-A4FC-121857520E37}" destId="{EC42BB22-ABE3-A044-AD00-583FADC1A430}" srcOrd="4" destOrd="0" presId="urn:microsoft.com/office/officeart/2005/8/layout/vProcess5"/>
    <dgm:cxn modelId="{F3B0FAF2-1A4B-F24C-A0F5-E15CC4ED5358}" type="presParOf" srcId="{E2087C83-1267-574B-A4FC-121857520E37}" destId="{6DE06901-3C70-9D44-874B-DA5FE28E7A5E}" srcOrd="5" destOrd="0" presId="urn:microsoft.com/office/officeart/2005/8/layout/vProcess5"/>
    <dgm:cxn modelId="{8E8A1F0A-A53E-F240-8B2B-57B4408B4C4A}" type="presParOf" srcId="{E2087C83-1267-574B-A4FC-121857520E37}" destId="{868A02EF-73E4-924D-BA57-6DD96D301BB7}" srcOrd="6" destOrd="0" presId="urn:microsoft.com/office/officeart/2005/8/layout/vProcess5"/>
    <dgm:cxn modelId="{50C3A9B1-9574-0042-987B-72B9A14003F4}" type="presParOf" srcId="{E2087C83-1267-574B-A4FC-121857520E37}" destId="{C1EA7D1C-15B9-5648-B9B9-2F8F41806A22}" srcOrd="7" destOrd="0" presId="urn:microsoft.com/office/officeart/2005/8/layout/vProcess5"/>
    <dgm:cxn modelId="{937E1D33-8674-5F4E-B776-88DBB89FE137}" type="presParOf" srcId="{E2087C83-1267-574B-A4FC-121857520E37}" destId="{6C7B9EB6-F5EC-6C4B-BE4D-2C9F160A469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5633C-78FA-2E47-AB7B-ECC52EC87197}">
      <dsp:nvSpPr>
        <dsp:cNvPr id="0" name=""/>
        <dsp:cNvSpPr/>
      </dsp:nvSpPr>
      <dsp:spPr>
        <a:xfrm>
          <a:off x="3536" y="0"/>
          <a:ext cx="4050506" cy="452596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看護師にスキルアップしてもらう</a:t>
          </a:r>
        </a:p>
        <a:p>
          <a:pPr marL="0" lvl="0" indent="0" algn="ctr" defTabSz="1244600">
            <a:lnSpc>
              <a:spcPct val="90000"/>
            </a:lnSpc>
            <a:spcBef>
              <a:spcPct val="0"/>
            </a:spcBef>
            <a:spcAft>
              <a:spcPct val="35000"/>
            </a:spcAft>
            <a:buNone/>
          </a:pPr>
          <a:r>
            <a:rPr kumimoji="1" lang="en-US" altLang="ja-JP" sz="2800" kern="1200" dirty="0"/>
            <a:t>→</a:t>
          </a:r>
          <a:r>
            <a:rPr kumimoji="1" lang="ja-JP" altLang="en-US" sz="2800" kern="1200" dirty="0"/>
            <a:t>特定看護師</a:t>
          </a:r>
        </a:p>
      </dsp:txBody>
      <dsp:txXfrm>
        <a:off x="3536" y="1810385"/>
        <a:ext cx="4050506" cy="1810385"/>
      </dsp:txXfrm>
    </dsp:sp>
    <dsp:sp modelId="{75006CC2-5D83-C94E-B342-91EC294767B4}">
      <dsp:nvSpPr>
        <dsp:cNvPr id="0" name=""/>
        <dsp:cNvSpPr/>
      </dsp:nvSpPr>
      <dsp:spPr>
        <a:xfrm>
          <a:off x="1275216" y="271557"/>
          <a:ext cx="1507145" cy="15071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92380AB-14AE-C24A-A176-BA000E87B33B}">
      <dsp:nvSpPr>
        <dsp:cNvPr id="0" name=""/>
        <dsp:cNvSpPr/>
      </dsp:nvSpPr>
      <dsp:spPr>
        <a:xfrm>
          <a:off x="4175557" y="0"/>
          <a:ext cx="4050506" cy="45259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その他のコメディカルにスキルアップしてもらう</a:t>
          </a:r>
        </a:p>
        <a:p>
          <a:pPr marL="0" lvl="0" indent="0" algn="ctr" defTabSz="1244600">
            <a:lnSpc>
              <a:spcPct val="90000"/>
            </a:lnSpc>
            <a:spcBef>
              <a:spcPct val="0"/>
            </a:spcBef>
            <a:spcAft>
              <a:spcPct val="35000"/>
            </a:spcAft>
            <a:buNone/>
          </a:pPr>
          <a:r>
            <a:rPr kumimoji="1" lang="en-US" altLang="ja-JP" sz="2800" kern="1200" dirty="0"/>
            <a:t>→PA?</a:t>
          </a:r>
          <a:endParaRPr kumimoji="1" lang="ja-JP" altLang="en-US" sz="2800" kern="1200" dirty="0"/>
        </a:p>
      </dsp:txBody>
      <dsp:txXfrm>
        <a:off x="4175557" y="1810385"/>
        <a:ext cx="4050506" cy="1810385"/>
      </dsp:txXfrm>
    </dsp:sp>
    <dsp:sp modelId="{24831F69-381C-5A4B-B98C-31CC59D2CD74}">
      <dsp:nvSpPr>
        <dsp:cNvPr id="0" name=""/>
        <dsp:cNvSpPr/>
      </dsp:nvSpPr>
      <dsp:spPr>
        <a:xfrm>
          <a:off x="5447237" y="271557"/>
          <a:ext cx="1507145" cy="15071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DCDE31C-4864-C44F-A3F8-AB34340C4AD2}">
      <dsp:nvSpPr>
        <dsp:cNvPr id="0" name=""/>
        <dsp:cNvSpPr/>
      </dsp:nvSpPr>
      <dsp:spPr>
        <a:xfrm>
          <a:off x="329183" y="3620770"/>
          <a:ext cx="7571232" cy="678894"/>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9F588-5A25-3E4C-AF01-E04275A961D5}">
      <dsp:nvSpPr>
        <dsp:cNvPr id="0" name=""/>
        <dsp:cNvSpPr/>
      </dsp:nvSpPr>
      <dsp:spPr>
        <a:xfrm>
          <a:off x="0" y="0"/>
          <a:ext cx="6995160" cy="13577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altLang="en-US" sz="3000" kern="1200"/>
            <a:t>ロシアの</a:t>
          </a:r>
          <a:r>
            <a:rPr kumimoji="1" lang="en-US" altLang="ja-JP" sz="3000" kern="1200" dirty="0" err="1"/>
            <a:t>Feldesher</a:t>
          </a:r>
          <a:endParaRPr kumimoji="1" lang="ja-JP" altLang="en-US" sz="3000" kern="1200"/>
        </a:p>
        <a:p>
          <a:pPr marL="228600" lvl="1" indent="-228600" algn="l" defTabSz="1022350">
            <a:lnSpc>
              <a:spcPct val="90000"/>
            </a:lnSpc>
            <a:spcBef>
              <a:spcPct val="0"/>
            </a:spcBef>
            <a:spcAft>
              <a:spcPct val="15000"/>
            </a:spcAft>
            <a:buChar char="•"/>
          </a:pPr>
          <a:r>
            <a:rPr kumimoji="1" lang="en-US" altLang="ja-JP" sz="2300" kern="1200" dirty="0"/>
            <a:t>18</a:t>
          </a:r>
          <a:r>
            <a:rPr kumimoji="1" lang="ja-JP" altLang="en-US" sz="2300" kern="1200"/>
            <a:t>世紀</a:t>
          </a:r>
          <a:r>
            <a:rPr kumimoji="1" lang="en-US" altLang="ja-JP" sz="2300" kern="1200" dirty="0"/>
            <a:t>−20</a:t>
          </a:r>
          <a:r>
            <a:rPr kumimoji="1" lang="ja-JP" altLang="en-US" sz="2300" kern="1200"/>
            <a:t>世紀前半（軍→農村→都市部）</a:t>
          </a:r>
        </a:p>
      </dsp:txBody>
      <dsp:txXfrm>
        <a:off x="39768" y="39768"/>
        <a:ext cx="5530000" cy="1278252"/>
      </dsp:txXfrm>
    </dsp:sp>
    <dsp:sp modelId="{C6E9196D-839A-D547-A177-A99737AF471E}">
      <dsp:nvSpPr>
        <dsp:cNvPr id="0" name=""/>
        <dsp:cNvSpPr/>
      </dsp:nvSpPr>
      <dsp:spPr>
        <a:xfrm>
          <a:off x="617219" y="1584087"/>
          <a:ext cx="6995160" cy="13577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altLang="en-US" sz="3000" kern="1200"/>
            <a:t>アメリカ・リベリア・ガーナ</a:t>
          </a:r>
        </a:p>
        <a:p>
          <a:pPr marL="228600" lvl="1" indent="-228600" algn="l" defTabSz="1022350">
            <a:lnSpc>
              <a:spcPct val="90000"/>
            </a:lnSpc>
            <a:spcBef>
              <a:spcPct val="0"/>
            </a:spcBef>
            <a:spcAft>
              <a:spcPct val="15000"/>
            </a:spcAft>
            <a:buChar char="•"/>
          </a:pPr>
          <a:r>
            <a:rPr kumimoji="1" lang="en-US" altLang="ja-JP" sz="2300" kern="1200" dirty="0"/>
            <a:t>1960</a:t>
          </a:r>
          <a:r>
            <a:rPr kumimoji="1" lang="ja-JP" altLang="en-US" sz="2300" kern="1200"/>
            <a:t>年代</a:t>
          </a:r>
          <a:r>
            <a:rPr kumimoji="1" lang="en-US" altLang="ja-JP" sz="2300" kern="1200" dirty="0"/>
            <a:t>−</a:t>
          </a:r>
          <a:endParaRPr kumimoji="1" lang="ja-JP" altLang="en-US" sz="2300" kern="1200"/>
        </a:p>
      </dsp:txBody>
      <dsp:txXfrm>
        <a:off x="656987" y="1623855"/>
        <a:ext cx="5415841" cy="1278252"/>
      </dsp:txXfrm>
    </dsp:sp>
    <dsp:sp modelId="{85358E49-033E-BA45-A0E9-F98F5CB651A8}">
      <dsp:nvSpPr>
        <dsp:cNvPr id="0" name=""/>
        <dsp:cNvSpPr/>
      </dsp:nvSpPr>
      <dsp:spPr>
        <a:xfrm>
          <a:off x="1234439" y="3168174"/>
          <a:ext cx="6995160" cy="13577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altLang="en-US" sz="3000" kern="1200"/>
            <a:t>その他の国への広がり</a:t>
          </a:r>
        </a:p>
        <a:p>
          <a:pPr marL="228600" lvl="1" indent="-228600" algn="l" defTabSz="1022350">
            <a:lnSpc>
              <a:spcPct val="90000"/>
            </a:lnSpc>
            <a:spcBef>
              <a:spcPct val="0"/>
            </a:spcBef>
            <a:spcAft>
              <a:spcPct val="15000"/>
            </a:spcAft>
            <a:buChar char="•"/>
          </a:pPr>
          <a:r>
            <a:rPr kumimoji="1" lang="en-US" altLang="ja-JP" sz="2300" kern="1200" dirty="0"/>
            <a:t>1980</a:t>
          </a:r>
          <a:r>
            <a:rPr kumimoji="1" lang="ja-JP" altLang="en-US" sz="2300" kern="1200"/>
            <a:t>年代</a:t>
          </a:r>
          <a:r>
            <a:rPr kumimoji="1" lang="en-US" altLang="ja-JP" sz="2300" kern="1200" dirty="0"/>
            <a:t>−</a:t>
          </a:r>
          <a:r>
            <a:rPr kumimoji="1" lang="ja-JP" altLang="en-US" sz="2300" kern="1200"/>
            <a:t>、とくに</a:t>
          </a:r>
          <a:r>
            <a:rPr kumimoji="1" lang="en-US" altLang="ja-JP" sz="2300" kern="1200" dirty="0"/>
            <a:t>2000</a:t>
          </a:r>
          <a:r>
            <a:rPr kumimoji="1" lang="ja-JP" altLang="en-US" sz="2300" kern="1200"/>
            <a:t>年代</a:t>
          </a:r>
        </a:p>
      </dsp:txBody>
      <dsp:txXfrm>
        <a:off x="1274207" y="3207942"/>
        <a:ext cx="5415841" cy="1278252"/>
      </dsp:txXfrm>
    </dsp:sp>
    <dsp:sp modelId="{EC42BB22-ABE3-A044-AD00-583FADC1A430}">
      <dsp:nvSpPr>
        <dsp:cNvPr id="0" name=""/>
        <dsp:cNvSpPr/>
      </dsp:nvSpPr>
      <dsp:spPr>
        <a:xfrm>
          <a:off x="6112597" y="1029656"/>
          <a:ext cx="882562" cy="88256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6311173" y="1029656"/>
        <a:ext cx="485410" cy="664128"/>
      </dsp:txXfrm>
    </dsp:sp>
    <dsp:sp modelId="{6DE06901-3C70-9D44-874B-DA5FE28E7A5E}">
      <dsp:nvSpPr>
        <dsp:cNvPr id="0" name=""/>
        <dsp:cNvSpPr/>
      </dsp:nvSpPr>
      <dsp:spPr>
        <a:xfrm>
          <a:off x="6729817" y="2604691"/>
          <a:ext cx="882562" cy="882562"/>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6928393" y="2604691"/>
        <a:ext cx="485410" cy="66412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0.18451</cdr:y>
    </cdr:from>
    <cdr:to>
      <cdr:x>0.30328</cdr:x>
      <cdr:y>0.18451</cdr:y>
    </cdr:to>
    <cdr:cxnSp macro="">
      <cdr:nvCxnSpPr>
        <cdr:cNvPr id="2" name="直線コネクタ 1">
          <a:extLst xmlns:a="http://schemas.openxmlformats.org/drawingml/2006/main">
            <a:ext uri="{FF2B5EF4-FFF2-40B4-BE49-F238E27FC236}">
              <a16:creationId xmlns:a16="http://schemas.microsoft.com/office/drawing/2014/main" id="{E80ED727-E1F8-9340-886E-68900B0E98AF}"/>
            </a:ext>
          </a:extLst>
        </cdr:cNvPr>
        <cdr:cNvCxnSpPr/>
      </cdr:nvCxnSpPr>
      <cdr:spPr>
        <a:xfrm xmlns:a="http://schemas.openxmlformats.org/drawingml/2006/main">
          <a:off x="0" y="936104"/>
          <a:ext cx="2664296" cy="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0.22951</cdr:x>
      <cdr:y>0.24128</cdr:y>
    </cdr:from>
    <cdr:to>
      <cdr:x>0.30168</cdr:x>
      <cdr:y>0.24128</cdr:y>
    </cdr:to>
    <cdr:cxnSp macro="">
      <cdr:nvCxnSpPr>
        <cdr:cNvPr id="4" name="直線コネクタ 3">
          <a:extLst xmlns:a="http://schemas.openxmlformats.org/drawingml/2006/main">
            <a:ext uri="{FF2B5EF4-FFF2-40B4-BE49-F238E27FC236}">
              <a16:creationId xmlns:a16="http://schemas.microsoft.com/office/drawing/2014/main" id="{4A24840D-4426-F24C-9233-58A47C50F91B}"/>
            </a:ext>
          </a:extLst>
        </cdr:cNvPr>
        <cdr:cNvCxnSpPr/>
      </cdr:nvCxnSpPr>
      <cdr:spPr>
        <a:xfrm xmlns:a="http://schemas.openxmlformats.org/drawingml/2006/main">
          <a:off x="2016224" y="1224136"/>
          <a:ext cx="634049" cy="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79EA5-02FB-4578-8BD8-C8B935E82B60}" type="datetimeFigureOut">
              <a:rPr kumimoji="1" lang="ja-JP" altLang="en-US" smtClean="0"/>
              <a:t>2020/9/14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9249C-5B62-420E-A674-1D516A2AE06E}" type="slidenum">
              <a:rPr kumimoji="1" lang="ja-JP" altLang="en-US" smtClean="0"/>
              <a:t>‹#›</a:t>
            </a:fld>
            <a:endParaRPr kumimoji="1" lang="ja-JP" altLang="en-US"/>
          </a:p>
        </p:txBody>
      </p:sp>
    </p:spTree>
    <p:extLst>
      <p:ext uri="{BB962C8B-B14F-4D97-AF65-F5344CB8AC3E}">
        <p14:creationId xmlns:p14="http://schemas.microsoft.com/office/powerpoint/2010/main" val="29112876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9249C-5B62-420E-A674-1D516A2AE06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372551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2A7906D-0D1C-4BEA-9174-72A85719C3F3}"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96675F-7550-4D48-A0B0-4B7ED767E1EE}" type="slidenum">
              <a:rPr kumimoji="1" lang="ja-JP" altLang="en-US" smtClean="0"/>
              <a:t>‹#›</a:t>
            </a:fld>
            <a:endParaRPr kumimoji="1" lang="ja-JP" altLang="en-US"/>
          </a:p>
        </p:txBody>
      </p:sp>
    </p:spTree>
    <p:extLst>
      <p:ext uri="{BB962C8B-B14F-4D97-AF65-F5344CB8AC3E}">
        <p14:creationId xmlns:p14="http://schemas.microsoft.com/office/powerpoint/2010/main" val="155963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A7906D-0D1C-4BEA-9174-72A85719C3F3}"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96675F-7550-4D48-A0B0-4B7ED767E1EE}" type="slidenum">
              <a:rPr kumimoji="1" lang="ja-JP" altLang="en-US" smtClean="0"/>
              <a:t>‹#›</a:t>
            </a:fld>
            <a:endParaRPr kumimoji="1" lang="ja-JP" altLang="en-US"/>
          </a:p>
        </p:txBody>
      </p:sp>
    </p:spTree>
    <p:extLst>
      <p:ext uri="{BB962C8B-B14F-4D97-AF65-F5344CB8AC3E}">
        <p14:creationId xmlns:p14="http://schemas.microsoft.com/office/powerpoint/2010/main" val="373233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A7906D-0D1C-4BEA-9174-72A85719C3F3}"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96675F-7550-4D48-A0B0-4B7ED767E1EE}" type="slidenum">
              <a:rPr kumimoji="1" lang="ja-JP" altLang="en-US" smtClean="0"/>
              <a:t>‹#›</a:t>
            </a:fld>
            <a:endParaRPr kumimoji="1" lang="ja-JP" altLang="en-US"/>
          </a:p>
        </p:txBody>
      </p:sp>
    </p:spTree>
    <p:extLst>
      <p:ext uri="{BB962C8B-B14F-4D97-AF65-F5344CB8AC3E}">
        <p14:creationId xmlns:p14="http://schemas.microsoft.com/office/powerpoint/2010/main" val="935850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5" name="正方形/長方形 4"/>
          <p:cNvSpPr/>
          <p:nvPr userDrawn="1"/>
        </p:nvSpPr>
        <p:spPr>
          <a:xfrm>
            <a:off x="252000" y="3175939"/>
            <a:ext cx="8640000" cy="36000"/>
          </a:xfrm>
          <a:prstGeom prst="rect">
            <a:avLst/>
          </a:prstGeom>
          <a:gradFill flip="none" rotWithShape="1">
            <a:gsLst>
              <a:gs pos="0">
                <a:schemeClr val="bg1"/>
              </a:gs>
              <a:gs pos="100000">
                <a:srgbClr val="FFFFFF"/>
              </a:gs>
              <a:gs pos="10000">
                <a:srgbClr val="E76F8E"/>
              </a:gs>
              <a:gs pos="90000">
                <a:srgbClr val="E76F8E"/>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36433"/>
            <a:endParaRPr lang="ja-JP" altLang="en-US" sz="2100">
              <a:solidFill>
                <a:srgbClr val="FEFFFC"/>
              </a:solidFill>
              <a:latin typeface="Calibri"/>
              <a:ea typeface="ＭＳ Ｐゴシック"/>
            </a:endParaRPr>
          </a:p>
        </p:txBody>
      </p:sp>
      <p:pic>
        <p:nvPicPr>
          <p:cNvPr id="6" name="図 5"/>
          <p:cNvPicPr>
            <a:picLocks noChangeAspect="1"/>
          </p:cNvPicPr>
          <p:nvPr userDrawn="1"/>
        </p:nvPicPr>
        <p:blipFill>
          <a:blip r:embed="rId2"/>
          <a:stretch>
            <a:fillRect/>
          </a:stretch>
        </p:blipFill>
        <p:spPr>
          <a:xfrm>
            <a:off x="4044948" y="5868895"/>
            <a:ext cx="1042385" cy="801243"/>
          </a:xfrm>
          <a:prstGeom prst="rect">
            <a:avLst/>
          </a:prstGeom>
        </p:spPr>
      </p:pic>
      <p:sp>
        <p:nvSpPr>
          <p:cNvPr id="8" name="テキスト プレースホルダー 7"/>
          <p:cNvSpPr>
            <a:spLocks noGrp="1"/>
          </p:cNvSpPr>
          <p:nvPr>
            <p:ph type="body" sz="quarter" idx="10" hasCustomPrompt="1"/>
          </p:nvPr>
        </p:nvSpPr>
        <p:spPr>
          <a:xfrm>
            <a:off x="492371" y="368301"/>
            <a:ext cx="8170985" cy="2451100"/>
          </a:xfrm>
          <a:prstGeom prst="rect">
            <a:avLst/>
          </a:prstGeom>
        </p:spPr>
        <p:txBody>
          <a:bodyPr lIns="0" tIns="0" rIns="0" bIns="0" anchor="b" anchorCtr="0">
            <a:normAutofit/>
          </a:bodyPr>
          <a:lstStyle>
            <a:lvl1pPr marL="0" indent="0" algn="ctr">
              <a:spcBef>
                <a:spcPts val="0"/>
              </a:spcBef>
              <a:buNone/>
              <a:defRPr lang="en-US" altLang="ja-JP" sz="5000" baseline="0" smtClean="0">
                <a:latin typeface="ＭＳ Ｐゴシック"/>
                <a:ea typeface="ＭＳ Ｐゴシック"/>
              </a:defRPr>
            </a:lvl1pPr>
          </a:lstStyle>
          <a:p>
            <a:pPr lvl="0"/>
            <a:r>
              <a:rPr kumimoji="1" lang="ja-JP" altLang="en-US" dirty="0"/>
              <a:t>スライドタイトル</a:t>
            </a:r>
          </a:p>
        </p:txBody>
      </p:sp>
      <p:sp>
        <p:nvSpPr>
          <p:cNvPr id="16" name="テキスト プレースホルダー 15"/>
          <p:cNvSpPr>
            <a:spLocks noGrp="1"/>
          </p:cNvSpPr>
          <p:nvPr>
            <p:ph type="body" sz="quarter" idx="11" hasCustomPrompt="1"/>
          </p:nvPr>
        </p:nvSpPr>
        <p:spPr>
          <a:xfrm>
            <a:off x="486510" y="3505200"/>
            <a:ext cx="8170985" cy="584200"/>
          </a:xfrm>
          <a:prstGeom prst="rect">
            <a:avLst/>
          </a:prstGeom>
        </p:spPr>
        <p:txBody>
          <a:bodyPr vert="horz" lIns="0" tIns="0" rIns="0" bIns="0" anchor="b" anchorCtr="0"/>
          <a:lstStyle>
            <a:lvl1pPr marL="0" indent="0" algn="ctr">
              <a:buFontTx/>
              <a:buNone/>
              <a:defRPr sz="1000" baseline="0">
                <a:solidFill>
                  <a:schemeClr val="tx1">
                    <a:lumMod val="65000"/>
                    <a:lumOff val="35000"/>
                  </a:schemeClr>
                </a:solidFill>
                <a:latin typeface="ＭＳ Ｐゴシック"/>
                <a:ea typeface="ＭＳ Ｐゴシック"/>
              </a:defRPr>
            </a:lvl1pPr>
            <a:lvl2pPr marL="457200" indent="0" algn="ctr">
              <a:buFontTx/>
              <a:buNone/>
              <a:defRPr sz="1100" baseline="0">
                <a:latin typeface="ＭＳ Ｐゴシック"/>
                <a:ea typeface="ＭＳ Ｐゴシック"/>
              </a:defRPr>
            </a:lvl2pPr>
            <a:lvl3pPr marL="914400" indent="0" algn="ctr">
              <a:buFontTx/>
              <a:buNone/>
              <a:defRPr sz="1100" baseline="0">
                <a:latin typeface="ＭＳ Ｐゴシック"/>
                <a:ea typeface="ＭＳ Ｐゴシック"/>
              </a:defRPr>
            </a:lvl3pPr>
            <a:lvl4pPr marL="1371600" indent="0" algn="ctr">
              <a:buFontTx/>
              <a:buNone/>
              <a:defRPr sz="1100" baseline="0">
                <a:latin typeface="ＭＳ Ｐゴシック"/>
                <a:ea typeface="ＭＳ Ｐゴシック"/>
              </a:defRPr>
            </a:lvl4pPr>
            <a:lvl5pPr marL="1828800" indent="0" algn="ctr">
              <a:buFontTx/>
              <a:buNone/>
              <a:defRPr sz="1100" baseline="0">
                <a:latin typeface="ＭＳ Ｐゴシック"/>
                <a:ea typeface="ＭＳ Ｐゴシック"/>
              </a:defRPr>
            </a:lvl5pPr>
          </a:lstStyle>
          <a:p>
            <a:pPr lvl="0"/>
            <a:r>
              <a:rPr kumimoji="1" lang="ja-JP" altLang="en-US" dirty="0"/>
              <a:t>所属　役職</a:t>
            </a:r>
          </a:p>
        </p:txBody>
      </p:sp>
      <p:sp>
        <p:nvSpPr>
          <p:cNvPr id="18" name="テキスト プレースホルダー 17"/>
          <p:cNvSpPr>
            <a:spLocks noGrp="1"/>
          </p:cNvSpPr>
          <p:nvPr>
            <p:ph type="body" sz="quarter" idx="12" hasCustomPrompt="1"/>
          </p:nvPr>
        </p:nvSpPr>
        <p:spPr>
          <a:xfrm>
            <a:off x="486508" y="4114800"/>
            <a:ext cx="8176846" cy="609600"/>
          </a:xfrm>
          <a:prstGeom prst="rect">
            <a:avLst/>
          </a:prstGeom>
        </p:spPr>
        <p:txBody>
          <a:bodyPr vert="horz" lIns="0" tIns="0" rIns="0" bIns="0" anchor="ctr" anchorCtr="0"/>
          <a:lstStyle>
            <a:lvl1pPr marL="0" indent="0" algn="ctr">
              <a:spcBef>
                <a:spcPts val="0"/>
              </a:spcBef>
              <a:buFontTx/>
              <a:buNone/>
              <a:defRPr sz="2800" baseline="0">
                <a:solidFill>
                  <a:schemeClr val="tx1">
                    <a:lumMod val="65000"/>
                    <a:lumOff val="35000"/>
                  </a:schemeClr>
                </a:solidFill>
                <a:latin typeface="ＭＳ Ｐゴシック"/>
                <a:ea typeface="ＭＳ Ｐゴシック"/>
              </a:defRPr>
            </a:lvl1pPr>
          </a:lstStyle>
          <a:p>
            <a:pPr lvl="0"/>
            <a:r>
              <a:rPr kumimoji="1" lang="ja-JP" altLang="en-US" dirty="0"/>
              <a:t>氏名</a:t>
            </a:r>
          </a:p>
        </p:txBody>
      </p:sp>
      <p:sp>
        <p:nvSpPr>
          <p:cNvPr id="20" name="テキスト プレースホルダー 19"/>
          <p:cNvSpPr>
            <a:spLocks noGrp="1"/>
          </p:cNvSpPr>
          <p:nvPr>
            <p:ph type="body" sz="quarter" idx="13" hasCustomPrompt="1"/>
          </p:nvPr>
        </p:nvSpPr>
        <p:spPr>
          <a:xfrm>
            <a:off x="486508" y="4762501"/>
            <a:ext cx="8176846" cy="647700"/>
          </a:xfrm>
          <a:prstGeom prst="rect">
            <a:avLst/>
          </a:prstGeom>
        </p:spPr>
        <p:txBody>
          <a:bodyPr vert="horz" lIns="0" tIns="0" rIns="0" bIns="0"/>
          <a:lstStyle>
            <a:lvl1pPr marL="0" indent="0" algn="ctr">
              <a:spcBef>
                <a:spcPts val="0"/>
              </a:spcBef>
              <a:buFontTx/>
              <a:buNone/>
              <a:defRPr sz="1100" baseline="0">
                <a:solidFill>
                  <a:schemeClr val="tx1">
                    <a:lumMod val="65000"/>
                    <a:lumOff val="35000"/>
                  </a:schemeClr>
                </a:solidFill>
                <a:latin typeface="Georgia"/>
                <a:ea typeface="ＭＳ Ｐ明朝"/>
              </a:defRPr>
            </a:lvl1pPr>
          </a:lstStyle>
          <a:p>
            <a:pPr lvl="0"/>
            <a:r>
              <a:rPr kumimoji="1" lang="ja-JP" altLang="en-US" dirty="0"/>
              <a:t>連絡先　</a:t>
            </a:r>
            <a:r>
              <a:rPr kumimoji="1" lang="en-US" altLang="ja-JP" dirty="0"/>
              <a:t>E-mail</a:t>
            </a:r>
            <a:endParaRPr kumimoji="1" lang="ja-JP" altLang="en-US" dirty="0"/>
          </a:p>
        </p:txBody>
      </p:sp>
    </p:spTree>
    <p:extLst>
      <p:ext uri="{BB962C8B-B14F-4D97-AF65-F5344CB8AC3E}">
        <p14:creationId xmlns:p14="http://schemas.microsoft.com/office/powerpoint/2010/main" val="154250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扉ページ2">
    <p:spTree>
      <p:nvGrpSpPr>
        <p:cNvPr id="1" name=""/>
        <p:cNvGrpSpPr/>
        <p:nvPr/>
      </p:nvGrpSpPr>
      <p:grpSpPr>
        <a:xfrm>
          <a:off x="0" y="0"/>
          <a:ext cx="0" cy="0"/>
          <a:chOff x="0" y="0"/>
          <a:chExt cx="0" cy="0"/>
        </a:xfrm>
      </p:grpSpPr>
      <p:sp>
        <p:nvSpPr>
          <p:cNvPr id="3" name="テキスト プレースホルダー 4"/>
          <p:cNvSpPr>
            <a:spLocks noGrp="1"/>
          </p:cNvSpPr>
          <p:nvPr>
            <p:ph type="body" sz="quarter" idx="10" hasCustomPrompt="1"/>
          </p:nvPr>
        </p:nvSpPr>
        <p:spPr>
          <a:xfrm>
            <a:off x="419100" y="381001"/>
            <a:ext cx="8369300" cy="5270500"/>
          </a:xfrm>
          <a:prstGeom prst="rect">
            <a:avLst/>
          </a:prstGeom>
        </p:spPr>
        <p:txBody>
          <a:bodyPr vert="horz" lIns="0" tIns="0" rIns="0" bIns="0" anchor="ctr" anchorCtr="0"/>
          <a:lstStyle>
            <a:lvl1pPr marL="0" indent="0" algn="ctr">
              <a:spcBef>
                <a:spcPts val="0"/>
              </a:spcBef>
              <a:buFontTx/>
              <a:buNone/>
              <a:defRPr sz="5000" spc="-100" baseline="0">
                <a:solidFill>
                  <a:srgbClr val="E76F8E"/>
                </a:solidFill>
                <a:latin typeface="ＭＳ Ｐゴシック"/>
                <a:ea typeface="ＭＳ Ｐゴシック"/>
              </a:defRPr>
            </a:lvl1pPr>
            <a:lvl2pPr marL="0" indent="0" algn="ctr">
              <a:spcBef>
                <a:spcPts val="0"/>
              </a:spcBef>
              <a:buFontTx/>
              <a:buNone/>
              <a:defRPr sz="5000" baseline="0">
                <a:solidFill>
                  <a:srgbClr val="E76F8E"/>
                </a:solidFill>
                <a:latin typeface="ＭＳ Ｐゴシック"/>
                <a:ea typeface="ＭＳ Ｐゴシック"/>
              </a:defRPr>
            </a:lvl2pPr>
            <a:lvl3pPr marL="0" indent="0" algn="ctr">
              <a:spcBef>
                <a:spcPts val="0"/>
              </a:spcBef>
              <a:buFontTx/>
              <a:buNone/>
              <a:defRPr sz="5000" baseline="0">
                <a:solidFill>
                  <a:srgbClr val="E76F8E"/>
                </a:solidFill>
                <a:latin typeface="ＭＳ Ｐゴシック"/>
                <a:ea typeface="ＭＳ Ｐゴシック"/>
              </a:defRPr>
            </a:lvl3pPr>
            <a:lvl4pPr marL="0" indent="0" algn="ctr">
              <a:spcBef>
                <a:spcPts val="0"/>
              </a:spcBef>
              <a:buFontTx/>
              <a:buNone/>
              <a:defRPr sz="5000" baseline="0">
                <a:solidFill>
                  <a:srgbClr val="E76F8E"/>
                </a:solidFill>
                <a:latin typeface="ＭＳ Ｐゴシック"/>
                <a:ea typeface="ＭＳ Ｐゴシック"/>
              </a:defRPr>
            </a:lvl4pPr>
            <a:lvl5pPr marL="0" indent="0" algn="ctr">
              <a:spcBef>
                <a:spcPts val="0"/>
              </a:spcBef>
              <a:buFontTx/>
              <a:buNone/>
              <a:defRPr sz="5000" baseline="0">
                <a:solidFill>
                  <a:srgbClr val="E76F8E"/>
                </a:solidFill>
                <a:latin typeface="ＭＳ Ｐゴシック"/>
                <a:ea typeface="ＭＳ Ｐゴシック"/>
              </a:defRPr>
            </a:lvl5pPr>
          </a:lstStyle>
          <a:p>
            <a:pPr lvl="0"/>
            <a:r>
              <a:rPr kumimoji="1" lang="ja-JP" altLang="en-US" dirty="0"/>
              <a:t>タイトル</a:t>
            </a:r>
          </a:p>
        </p:txBody>
      </p:sp>
      <p:pic>
        <p:nvPicPr>
          <p:cNvPr id="4" name="図 3" descr="ロゴ（横）.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47" y="6472226"/>
            <a:ext cx="1331479" cy="212039"/>
          </a:xfrm>
          <a:prstGeom prst="rect">
            <a:avLst/>
          </a:prstGeom>
        </p:spPr>
      </p:pic>
      <p:pic>
        <p:nvPicPr>
          <p:cNvPr id="5" name="図 4" descr="タグライン.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4295" y="6560936"/>
            <a:ext cx="1532959" cy="87929"/>
          </a:xfrm>
          <a:prstGeom prst="rect">
            <a:avLst/>
          </a:prstGeom>
        </p:spPr>
      </p:pic>
      <p:pic>
        <p:nvPicPr>
          <p:cNvPr id="6" name="図 5"/>
          <p:cNvPicPr>
            <a:picLocks noChangeAspect="1"/>
          </p:cNvPicPr>
          <p:nvPr userDrawn="1"/>
        </p:nvPicPr>
        <p:blipFill>
          <a:blip r:embed="rId4"/>
          <a:stretch>
            <a:fillRect/>
          </a:stretch>
        </p:blipFill>
        <p:spPr>
          <a:xfrm>
            <a:off x="7605738" y="6440962"/>
            <a:ext cx="1352282" cy="270004"/>
          </a:xfrm>
          <a:prstGeom prst="rect">
            <a:avLst/>
          </a:prstGeom>
        </p:spPr>
      </p:pic>
    </p:spTree>
    <p:extLst>
      <p:ext uri="{BB962C8B-B14F-4D97-AF65-F5344CB8AC3E}">
        <p14:creationId xmlns:p14="http://schemas.microsoft.com/office/powerpoint/2010/main" val="297744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中面 コンテンツエリアのみ">
    <p:spTree>
      <p:nvGrpSpPr>
        <p:cNvPr id="1" name=""/>
        <p:cNvGrpSpPr/>
        <p:nvPr/>
      </p:nvGrpSpPr>
      <p:grpSpPr>
        <a:xfrm>
          <a:off x="0" y="0"/>
          <a:ext cx="0" cy="0"/>
          <a:chOff x="0" y="0"/>
          <a:chExt cx="0" cy="0"/>
        </a:xfrm>
      </p:grpSpPr>
      <p:pic>
        <p:nvPicPr>
          <p:cNvPr id="10" name="図 9" descr="ロゴ（横）.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47" y="6472226"/>
            <a:ext cx="1331479" cy="212039"/>
          </a:xfrm>
          <a:prstGeom prst="rect">
            <a:avLst/>
          </a:prstGeom>
        </p:spPr>
      </p:pic>
      <p:pic>
        <p:nvPicPr>
          <p:cNvPr id="11" name="図 10" descr="タグライン.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4295" y="6560936"/>
            <a:ext cx="1532959" cy="87929"/>
          </a:xfrm>
          <a:prstGeom prst="rect">
            <a:avLst/>
          </a:prstGeom>
        </p:spPr>
      </p:pic>
      <p:sp>
        <p:nvSpPr>
          <p:cNvPr id="14" name="テキスト プレースホルダー 13"/>
          <p:cNvSpPr>
            <a:spLocks noGrp="1"/>
          </p:cNvSpPr>
          <p:nvPr>
            <p:ph type="body" sz="quarter" idx="10" hasCustomPrompt="1"/>
          </p:nvPr>
        </p:nvSpPr>
        <p:spPr>
          <a:xfrm>
            <a:off x="111369" y="203200"/>
            <a:ext cx="8921262" cy="508000"/>
          </a:xfrm>
          <a:prstGeom prst="rect">
            <a:avLst/>
          </a:prstGeom>
        </p:spPr>
        <p:txBody>
          <a:bodyPr vert="horz" lIns="0" tIns="0" rIns="0" bIns="0"/>
          <a:lstStyle>
            <a:lvl1pPr marL="0" indent="0" algn="ctr">
              <a:spcBef>
                <a:spcPts val="0"/>
              </a:spcBef>
              <a:buFontTx/>
              <a:buNone/>
              <a:defRPr kern="1200" spc="-100" baseline="0">
                <a:solidFill>
                  <a:srgbClr val="E76F8E"/>
                </a:solidFill>
                <a:latin typeface="ＭＳ Ｐゴシック"/>
                <a:ea typeface="ＭＳ Ｐゴシック"/>
              </a:defRPr>
            </a:lvl1pPr>
            <a:lvl2pPr marL="0" indent="0" algn="ctr">
              <a:spcBef>
                <a:spcPts val="0"/>
              </a:spcBef>
              <a:buFontTx/>
              <a:buNone/>
              <a:defRPr kern="1200" spc="-100" baseline="0">
                <a:solidFill>
                  <a:srgbClr val="E76F8E"/>
                </a:solidFill>
                <a:latin typeface="ＭＳ Ｐゴシック"/>
                <a:ea typeface="ＭＳ Ｐゴシック"/>
              </a:defRPr>
            </a:lvl2pPr>
            <a:lvl3pPr marL="0" indent="0" algn="ctr">
              <a:spcBef>
                <a:spcPts val="0"/>
              </a:spcBef>
              <a:buFontTx/>
              <a:buNone/>
              <a:defRPr kern="1200" spc="-100" baseline="0">
                <a:solidFill>
                  <a:srgbClr val="E76F8E"/>
                </a:solidFill>
                <a:latin typeface="ＭＳ Ｐゴシック"/>
                <a:ea typeface="ＭＳ Ｐゴシック"/>
              </a:defRPr>
            </a:lvl3pPr>
            <a:lvl4pPr marL="0" indent="0" algn="ctr">
              <a:spcBef>
                <a:spcPts val="0"/>
              </a:spcBef>
              <a:buFontTx/>
              <a:buNone/>
              <a:defRPr kern="1200" spc="-100" baseline="0">
                <a:solidFill>
                  <a:srgbClr val="E76F8E"/>
                </a:solidFill>
                <a:latin typeface="ＭＳ Ｐゴシック"/>
                <a:ea typeface="ＭＳ Ｐゴシック"/>
              </a:defRPr>
            </a:lvl4pPr>
            <a:lvl5pPr marL="0" indent="0" algn="ctr">
              <a:spcBef>
                <a:spcPts val="0"/>
              </a:spcBef>
              <a:buFontTx/>
              <a:buNone/>
              <a:defRPr kern="1200" spc="-100" baseline="0">
                <a:solidFill>
                  <a:srgbClr val="E76F8E"/>
                </a:solidFill>
                <a:latin typeface="ＭＳ Ｐゴシック"/>
                <a:ea typeface="ＭＳ Ｐゴシック"/>
              </a:defRPr>
            </a:lvl5pPr>
          </a:lstStyle>
          <a:p>
            <a:pPr lvl="0"/>
            <a:r>
              <a:rPr kumimoji="1" lang="ja-JP" altLang="en-US" dirty="0"/>
              <a:t>ページ見出し</a:t>
            </a:r>
            <a:endParaRPr kumimoji="1" lang="en-US" altLang="ja-JP" dirty="0"/>
          </a:p>
          <a:p>
            <a:pPr lvl="0"/>
            <a:endParaRPr kumimoji="1" lang="ja-JP" altLang="en-US" dirty="0"/>
          </a:p>
        </p:txBody>
      </p:sp>
      <p:sp>
        <p:nvSpPr>
          <p:cNvPr id="15" name="正方形/長方形 14"/>
          <p:cNvSpPr/>
          <p:nvPr userDrawn="1"/>
        </p:nvSpPr>
        <p:spPr>
          <a:xfrm>
            <a:off x="252000" y="778539"/>
            <a:ext cx="8640000" cy="36000"/>
          </a:xfrm>
          <a:prstGeom prst="rect">
            <a:avLst/>
          </a:prstGeom>
          <a:gradFill flip="none" rotWithShape="1">
            <a:gsLst>
              <a:gs pos="0">
                <a:sysClr val="window" lastClr="FFFFFF"/>
              </a:gs>
              <a:gs pos="100000">
                <a:srgbClr val="FFFFFF"/>
              </a:gs>
              <a:gs pos="10000">
                <a:srgbClr val="E76F8E"/>
              </a:gs>
              <a:gs pos="90000">
                <a:srgbClr val="E76F8E"/>
              </a:gs>
            </a:gsLst>
            <a:lin ang="0" scaled="1"/>
            <a:tileRect/>
          </a:gradFill>
          <a:ln w="25400" cap="flat" cmpd="sng" algn="ctr">
            <a:noFill/>
            <a:prstDash val="solid"/>
          </a:ln>
          <a:effectLst/>
        </p:spPr>
        <p:txBody>
          <a:bodyPr rtlCol="0" anchor="ctr"/>
          <a:lstStyle/>
          <a:p>
            <a:pPr algn="ctr">
              <a:defRPr/>
            </a:pPr>
            <a:endParaRPr lang="ja-JP" altLang="en-US" kern="0">
              <a:solidFill>
                <a:sysClr val="window" lastClr="FFFFFF"/>
              </a:solidFill>
              <a:latin typeface="Calibri"/>
              <a:ea typeface="ＭＳ Ｐゴシック"/>
            </a:endParaRPr>
          </a:p>
        </p:txBody>
      </p:sp>
      <p:sp>
        <p:nvSpPr>
          <p:cNvPr id="17" name="コンテンツ プレースホルダー 16"/>
          <p:cNvSpPr>
            <a:spLocks noGrp="1"/>
          </p:cNvSpPr>
          <p:nvPr>
            <p:ph sz="quarter" idx="11"/>
          </p:nvPr>
        </p:nvSpPr>
        <p:spPr>
          <a:xfrm>
            <a:off x="603252" y="1282701"/>
            <a:ext cx="7956548" cy="4610100"/>
          </a:xfrm>
          <a:prstGeom prst="rect">
            <a:avLst/>
          </a:prstGeom>
        </p:spPr>
        <p:txBody>
          <a:bodyPr vert="horz" lIns="0" tIns="0" rIns="0" bIns="0"/>
          <a:lstStyle>
            <a:lvl1pPr marL="342900" indent="-342900">
              <a:buClr>
                <a:srgbClr val="E76F8E"/>
              </a:buClr>
              <a:buSzPct val="110000"/>
              <a:buFont typeface="Wingdings" charset="2"/>
              <a:buChar char="l"/>
              <a:defRPr sz="3200" spc="-100">
                <a:latin typeface="+mn-ea"/>
                <a:ea typeface="+mn-ea"/>
              </a:defRPr>
            </a:lvl1pPr>
            <a:lvl2pPr marL="742950" indent="-285750">
              <a:buClr>
                <a:srgbClr val="E76F8E"/>
              </a:buClr>
              <a:buSzPct val="110000"/>
              <a:buFont typeface="Arial"/>
              <a:buChar char="•"/>
              <a:defRPr sz="3200" spc="-100">
                <a:latin typeface="+mn-ea"/>
                <a:ea typeface="+mn-ea"/>
              </a:defRPr>
            </a:lvl2pPr>
            <a:lvl3pPr marL="1143000" indent="-228600">
              <a:buClr>
                <a:srgbClr val="E76F8E"/>
              </a:buClr>
              <a:buSzPct val="110000"/>
              <a:buFont typeface="Arial"/>
              <a:buChar char="•"/>
              <a:defRPr sz="3200" spc="-100">
                <a:solidFill>
                  <a:srgbClr val="000000"/>
                </a:solidFill>
                <a:latin typeface="+mn-ea"/>
                <a:ea typeface="+mn-ea"/>
              </a:defRPr>
            </a:lvl3pPr>
            <a:lvl4pPr marL="1600200" indent="-228600">
              <a:buClr>
                <a:srgbClr val="E76F8E"/>
              </a:buClr>
              <a:buSzPct val="110000"/>
              <a:buFont typeface="Arial"/>
              <a:buChar char="•"/>
              <a:defRPr sz="3200" spc="-100">
                <a:solidFill>
                  <a:srgbClr val="000000"/>
                </a:solidFill>
                <a:latin typeface="+mn-ea"/>
                <a:ea typeface="+mn-ea"/>
              </a:defRPr>
            </a:lvl4pPr>
            <a:lvl5pPr marL="2057400" indent="-228600">
              <a:buClr>
                <a:srgbClr val="E76F8E"/>
              </a:buClr>
              <a:buSzPct val="110000"/>
              <a:buFont typeface="Arial"/>
              <a:buChar char="•"/>
              <a:defRPr sz="3200" spc="-100">
                <a:solidFill>
                  <a:srgbClr val="000000"/>
                </a:solidFill>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8" name="図 7"/>
          <p:cNvPicPr>
            <a:picLocks noChangeAspect="1"/>
          </p:cNvPicPr>
          <p:nvPr userDrawn="1"/>
        </p:nvPicPr>
        <p:blipFill>
          <a:blip r:embed="rId4"/>
          <a:stretch>
            <a:fillRect/>
          </a:stretch>
        </p:blipFill>
        <p:spPr>
          <a:xfrm>
            <a:off x="7605738" y="6440962"/>
            <a:ext cx="1352282" cy="270004"/>
          </a:xfrm>
          <a:prstGeom prst="rect">
            <a:avLst/>
          </a:prstGeom>
        </p:spPr>
      </p:pic>
    </p:spTree>
    <p:extLst>
      <p:ext uri="{BB962C8B-B14F-4D97-AF65-F5344CB8AC3E}">
        <p14:creationId xmlns:p14="http://schemas.microsoft.com/office/powerpoint/2010/main" val="2383938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中面 内容+補足情報">
    <p:spTree>
      <p:nvGrpSpPr>
        <p:cNvPr id="1" name=""/>
        <p:cNvGrpSpPr/>
        <p:nvPr/>
      </p:nvGrpSpPr>
      <p:grpSpPr>
        <a:xfrm>
          <a:off x="0" y="0"/>
          <a:ext cx="0" cy="0"/>
          <a:chOff x="0" y="0"/>
          <a:chExt cx="0" cy="0"/>
        </a:xfrm>
      </p:grpSpPr>
      <p:pic>
        <p:nvPicPr>
          <p:cNvPr id="3" name="図 2" descr="ロゴ（横）.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47" y="6472226"/>
            <a:ext cx="1331479" cy="212039"/>
          </a:xfrm>
          <a:prstGeom prst="rect">
            <a:avLst/>
          </a:prstGeom>
        </p:spPr>
      </p:pic>
      <p:pic>
        <p:nvPicPr>
          <p:cNvPr id="4" name="図 3" descr="タグライン.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4295" y="6560936"/>
            <a:ext cx="1532959" cy="87929"/>
          </a:xfrm>
          <a:prstGeom prst="rect">
            <a:avLst/>
          </a:prstGeom>
        </p:spPr>
      </p:pic>
      <p:pic>
        <p:nvPicPr>
          <p:cNvPr id="5" name="図 4"/>
          <p:cNvPicPr>
            <a:picLocks noChangeAspect="1"/>
          </p:cNvPicPr>
          <p:nvPr userDrawn="1"/>
        </p:nvPicPr>
        <p:blipFill>
          <a:blip r:embed="rId4"/>
          <a:stretch>
            <a:fillRect/>
          </a:stretch>
        </p:blipFill>
        <p:spPr>
          <a:xfrm>
            <a:off x="7605738" y="6440962"/>
            <a:ext cx="1352282" cy="270004"/>
          </a:xfrm>
          <a:prstGeom prst="rect">
            <a:avLst/>
          </a:prstGeom>
        </p:spPr>
      </p:pic>
      <p:sp>
        <p:nvSpPr>
          <p:cNvPr id="6" name="テキスト プレースホルダー 13"/>
          <p:cNvSpPr>
            <a:spLocks noGrp="1"/>
          </p:cNvSpPr>
          <p:nvPr>
            <p:ph type="body" sz="quarter" idx="10" hasCustomPrompt="1"/>
          </p:nvPr>
        </p:nvSpPr>
        <p:spPr>
          <a:xfrm>
            <a:off x="111369" y="203200"/>
            <a:ext cx="8921262" cy="508000"/>
          </a:xfrm>
          <a:prstGeom prst="rect">
            <a:avLst/>
          </a:prstGeom>
        </p:spPr>
        <p:txBody>
          <a:bodyPr vert="horz" lIns="0" tIns="0" rIns="0" bIns="0"/>
          <a:lstStyle>
            <a:lvl1pPr marL="0" indent="0" algn="ctr">
              <a:spcBef>
                <a:spcPts val="0"/>
              </a:spcBef>
              <a:buFontTx/>
              <a:buNone/>
              <a:defRPr kern="1200" spc="-100" baseline="0">
                <a:solidFill>
                  <a:srgbClr val="E76F8E"/>
                </a:solidFill>
                <a:latin typeface="ＭＳ Ｐゴシック"/>
                <a:ea typeface="ＭＳ Ｐゴシック"/>
              </a:defRPr>
            </a:lvl1pPr>
            <a:lvl2pPr marL="0" indent="0" algn="ctr">
              <a:spcBef>
                <a:spcPts val="0"/>
              </a:spcBef>
              <a:buFontTx/>
              <a:buNone/>
              <a:defRPr kern="1200" spc="-100" baseline="0">
                <a:solidFill>
                  <a:srgbClr val="E76F8E"/>
                </a:solidFill>
                <a:latin typeface="ＭＳ Ｐゴシック"/>
                <a:ea typeface="ＭＳ Ｐゴシック"/>
              </a:defRPr>
            </a:lvl2pPr>
            <a:lvl3pPr marL="0" indent="0" algn="ctr">
              <a:spcBef>
                <a:spcPts val="0"/>
              </a:spcBef>
              <a:buFontTx/>
              <a:buNone/>
              <a:defRPr kern="1200" spc="-100" baseline="0">
                <a:solidFill>
                  <a:srgbClr val="E76F8E"/>
                </a:solidFill>
                <a:latin typeface="ＭＳ Ｐゴシック"/>
                <a:ea typeface="ＭＳ Ｐゴシック"/>
              </a:defRPr>
            </a:lvl3pPr>
            <a:lvl4pPr marL="0" indent="0" algn="ctr">
              <a:spcBef>
                <a:spcPts val="0"/>
              </a:spcBef>
              <a:buFontTx/>
              <a:buNone/>
              <a:defRPr kern="1200" spc="-100" baseline="0">
                <a:solidFill>
                  <a:srgbClr val="E76F8E"/>
                </a:solidFill>
                <a:latin typeface="ＭＳ Ｐゴシック"/>
                <a:ea typeface="ＭＳ Ｐゴシック"/>
              </a:defRPr>
            </a:lvl4pPr>
            <a:lvl5pPr marL="0" indent="0" algn="ctr">
              <a:spcBef>
                <a:spcPts val="0"/>
              </a:spcBef>
              <a:buFontTx/>
              <a:buNone/>
              <a:defRPr kern="1200" spc="-100" baseline="0">
                <a:solidFill>
                  <a:srgbClr val="E76F8E"/>
                </a:solidFill>
                <a:latin typeface="ＭＳ Ｐゴシック"/>
                <a:ea typeface="ＭＳ Ｐゴシック"/>
              </a:defRPr>
            </a:lvl5pPr>
          </a:lstStyle>
          <a:p>
            <a:pPr lvl="0"/>
            <a:r>
              <a:rPr kumimoji="1" lang="ja-JP" altLang="en-US" dirty="0"/>
              <a:t>ページ見出し</a:t>
            </a:r>
            <a:endParaRPr kumimoji="1" lang="en-US" altLang="ja-JP" dirty="0"/>
          </a:p>
          <a:p>
            <a:pPr lvl="0"/>
            <a:endParaRPr kumimoji="1" lang="ja-JP" altLang="en-US" dirty="0"/>
          </a:p>
        </p:txBody>
      </p:sp>
      <p:sp>
        <p:nvSpPr>
          <p:cNvPr id="7" name="正方形/長方形 6"/>
          <p:cNvSpPr/>
          <p:nvPr userDrawn="1"/>
        </p:nvSpPr>
        <p:spPr>
          <a:xfrm>
            <a:off x="252000" y="778539"/>
            <a:ext cx="8640000" cy="36000"/>
          </a:xfrm>
          <a:prstGeom prst="rect">
            <a:avLst/>
          </a:prstGeom>
          <a:gradFill flip="none" rotWithShape="1">
            <a:gsLst>
              <a:gs pos="0">
                <a:sysClr val="window" lastClr="FFFFFF"/>
              </a:gs>
              <a:gs pos="100000">
                <a:srgbClr val="FFFFFF"/>
              </a:gs>
              <a:gs pos="10000">
                <a:srgbClr val="E76F8E"/>
              </a:gs>
              <a:gs pos="90000">
                <a:srgbClr val="E76F8E"/>
              </a:gs>
            </a:gsLst>
            <a:lin ang="0" scaled="1"/>
            <a:tileRect/>
          </a:gradFill>
          <a:ln w="25400" cap="flat" cmpd="sng" algn="ctr">
            <a:noFill/>
            <a:prstDash val="solid"/>
          </a:ln>
          <a:effectLst/>
        </p:spPr>
        <p:txBody>
          <a:bodyPr rtlCol="0" anchor="ctr"/>
          <a:lstStyle/>
          <a:p>
            <a:pPr algn="ctr">
              <a:defRPr/>
            </a:pPr>
            <a:endParaRPr lang="ja-JP" altLang="en-US" kern="0">
              <a:solidFill>
                <a:sysClr val="window" lastClr="FFFFFF"/>
              </a:solidFill>
              <a:latin typeface="Calibri"/>
              <a:ea typeface="ＭＳ Ｐゴシック"/>
            </a:endParaRPr>
          </a:p>
        </p:txBody>
      </p:sp>
      <p:sp>
        <p:nvSpPr>
          <p:cNvPr id="8" name="コンテンツ プレースホルダー 16"/>
          <p:cNvSpPr>
            <a:spLocks noGrp="1"/>
          </p:cNvSpPr>
          <p:nvPr>
            <p:ph sz="quarter" idx="11"/>
          </p:nvPr>
        </p:nvSpPr>
        <p:spPr>
          <a:xfrm>
            <a:off x="603252" y="1282701"/>
            <a:ext cx="7956548" cy="4199359"/>
          </a:xfrm>
          <a:prstGeom prst="rect">
            <a:avLst/>
          </a:prstGeom>
        </p:spPr>
        <p:txBody>
          <a:bodyPr vert="horz" lIns="0" tIns="0" rIns="0" bIns="0"/>
          <a:lstStyle>
            <a:lvl1pPr marL="342900" indent="-342900">
              <a:buClr>
                <a:srgbClr val="E76F8E"/>
              </a:buClr>
              <a:buSzPct val="110000"/>
              <a:buFont typeface="Wingdings" charset="2"/>
              <a:buChar char="l"/>
              <a:defRPr sz="3200" spc="-100">
                <a:latin typeface="+mn-ea"/>
                <a:ea typeface="+mn-ea"/>
              </a:defRPr>
            </a:lvl1pPr>
            <a:lvl2pPr marL="742950" indent="-285750">
              <a:buClr>
                <a:srgbClr val="E76F8E"/>
              </a:buClr>
              <a:buSzPct val="110000"/>
              <a:buFont typeface="Arial"/>
              <a:buChar char="•"/>
              <a:defRPr sz="3200" spc="-100">
                <a:latin typeface="+mn-ea"/>
                <a:ea typeface="+mn-ea"/>
              </a:defRPr>
            </a:lvl2pPr>
            <a:lvl3pPr marL="1143000" indent="-228600">
              <a:buClr>
                <a:srgbClr val="E76F8E"/>
              </a:buClr>
              <a:buSzPct val="110000"/>
              <a:buFont typeface="Arial"/>
              <a:buChar char="•"/>
              <a:defRPr sz="3200" spc="-100">
                <a:solidFill>
                  <a:srgbClr val="000000"/>
                </a:solidFill>
                <a:latin typeface="+mn-ea"/>
                <a:ea typeface="+mn-ea"/>
              </a:defRPr>
            </a:lvl3pPr>
            <a:lvl4pPr marL="1600200" indent="-228600">
              <a:buClr>
                <a:srgbClr val="E76F8E"/>
              </a:buClr>
              <a:buSzPct val="110000"/>
              <a:buFont typeface="Arial"/>
              <a:buChar char="•"/>
              <a:defRPr sz="3200" spc="-100">
                <a:solidFill>
                  <a:srgbClr val="000000"/>
                </a:solidFill>
                <a:latin typeface="+mn-ea"/>
                <a:ea typeface="+mn-ea"/>
              </a:defRPr>
            </a:lvl4pPr>
            <a:lvl5pPr marL="2057400" indent="-228600">
              <a:buClr>
                <a:srgbClr val="E76F8E"/>
              </a:buClr>
              <a:buSzPct val="110000"/>
              <a:buFont typeface="Arial"/>
              <a:buChar char="•"/>
              <a:defRPr sz="3200" spc="-100">
                <a:solidFill>
                  <a:srgbClr val="000000"/>
                </a:solidFill>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0" name="テキスト プレースホルダー 9"/>
          <p:cNvSpPr>
            <a:spLocks noGrp="1"/>
          </p:cNvSpPr>
          <p:nvPr>
            <p:ph type="body" sz="quarter" idx="12" hasCustomPrompt="1"/>
          </p:nvPr>
        </p:nvSpPr>
        <p:spPr>
          <a:xfrm>
            <a:off x="603254" y="5601470"/>
            <a:ext cx="7956547" cy="499295"/>
          </a:xfrm>
          <a:prstGeom prst="rect">
            <a:avLst/>
          </a:prstGeom>
        </p:spPr>
        <p:txBody>
          <a:bodyPr vert="horz" lIns="0" tIns="0" rIns="0" bIns="0"/>
          <a:lstStyle>
            <a:lvl1pPr marL="0" indent="0" algn="l">
              <a:buFontTx/>
              <a:buNone/>
              <a:defRPr sz="1000" kern="1000" spc="0" baseline="0">
                <a:solidFill>
                  <a:schemeClr val="tx1">
                    <a:lumMod val="50000"/>
                    <a:lumOff val="50000"/>
                  </a:schemeClr>
                </a:solidFill>
                <a:latin typeface="+mn-ea"/>
                <a:ea typeface="+mn-ea"/>
              </a:defRPr>
            </a:lvl1pPr>
            <a:lvl2pPr marL="0" indent="0" algn="l">
              <a:buFontTx/>
              <a:buNone/>
              <a:defRPr sz="1000" kern="1000" spc="-100" baseline="0">
                <a:solidFill>
                  <a:schemeClr val="tx1">
                    <a:lumMod val="50000"/>
                    <a:lumOff val="50000"/>
                  </a:schemeClr>
                </a:solidFill>
                <a:latin typeface="+mn-ea"/>
                <a:ea typeface="+mn-ea"/>
              </a:defRPr>
            </a:lvl2pPr>
            <a:lvl3pPr marL="0" indent="0" algn="l">
              <a:buFontTx/>
              <a:buNone/>
              <a:defRPr sz="1000" kern="1000" spc="-100" baseline="0">
                <a:solidFill>
                  <a:schemeClr val="tx1">
                    <a:lumMod val="50000"/>
                    <a:lumOff val="50000"/>
                  </a:schemeClr>
                </a:solidFill>
                <a:latin typeface="+mn-ea"/>
                <a:ea typeface="+mn-ea"/>
              </a:defRPr>
            </a:lvl3pPr>
            <a:lvl4pPr marL="0" indent="0" algn="l">
              <a:buFontTx/>
              <a:buNone/>
              <a:defRPr sz="1000" kern="1000" spc="-100" baseline="0">
                <a:solidFill>
                  <a:schemeClr val="tx1">
                    <a:lumMod val="50000"/>
                    <a:lumOff val="50000"/>
                  </a:schemeClr>
                </a:solidFill>
                <a:latin typeface="+mn-ea"/>
                <a:ea typeface="+mn-ea"/>
              </a:defRPr>
            </a:lvl4pPr>
            <a:lvl5pPr marL="0" indent="0" algn="l">
              <a:buFontTx/>
              <a:buNone/>
              <a:defRPr sz="1000" kern="1000" spc="-100" baseline="0">
                <a:solidFill>
                  <a:schemeClr val="tx1">
                    <a:lumMod val="50000"/>
                    <a:lumOff val="50000"/>
                  </a:schemeClr>
                </a:solidFill>
                <a:latin typeface="+mn-ea"/>
                <a:ea typeface="+mn-ea"/>
              </a:defRPr>
            </a:lvl5pPr>
          </a:lstStyle>
          <a:p>
            <a:pPr lvl="0"/>
            <a:r>
              <a:rPr kumimoji="1" lang="en-US" altLang="en-US" dirty="0"/>
              <a:t>出典情報など</a:t>
            </a:r>
            <a:r>
              <a:rPr kumimoji="1" lang="ja-JP" altLang="en-US" dirty="0"/>
              <a:t>の補足情報</a:t>
            </a:r>
          </a:p>
        </p:txBody>
      </p:sp>
    </p:spTree>
    <p:extLst>
      <p:ext uri="{BB962C8B-B14F-4D97-AF65-F5344CB8AC3E}">
        <p14:creationId xmlns:p14="http://schemas.microsoft.com/office/powerpoint/2010/main" val="1102869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中面 2カラム">
    <p:spTree>
      <p:nvGrpSpPr>
        <p:cNvPr id="1" name=""/>
        <p:cNvGrpSpPr/>
        <p:nvPr/>
      </p:nvGrpSpPr>
      <p:grpSpPr>
        <a:xfrm>
          <a:off x="0" y="0"/>
          <a:ext cx="0" cy="0"/>
          <a:chOff x="0" y="0"/>
          <a:chExt cx="0" cy="0"/>
        </a:xfrm>
      </p:grpSpPr>
      <p:pic>
        <p:nvPicPr>
          <p:cNvPr id="3" name="図 2" descr="ロゴ（横）.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47" y="6472226"/>
            <a:ext cx="1331479" cy="212039"/>
          </a:xfrm>
          <a:prstGeom prst="rect">
            <a:avLst/>
          </a:prstGeom>
        </p:spPr>
      </p:pic>
      <p:pic>
        <p:nvPicPr>
          <p:cNvPr id="4" name="図 3" descr="タグライン.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4295" y="6560936"/>
            <a:ext cx="1532959" cy="87929"/>
          </a:xfrm>
          <a:prstGeom prst="rect">
            <a:avLst/>
          </a:prstGeom>
        </p:spPr>
      </p:pic>
      <p:pic>
        <p:nvPicPr>
          <p:cNvPr id="5" name="図 4"/>
          <p:cNvPicPr>
            <a:picLocks noChangeAspect="1"/>
          </p:cNvPicPr>
          <p:nvPr userDrawn="1"/>
        </p:nvPicPr>
        <p:blipFill>
          <a:blip r:embed="rId4"/>
          <a:stretch>
            <a:fillRect/>
          </a:stretch>
        </p:blipFill>
        <p:spPr>
          <a:xfrm>
            <a:off x="7605738" y="6440962"/>
            <a:ext cx="1352282" cy="270004"/>
          </a:xfrm>
          <a:prstGeom prst="rect">
            <a:avLst/>
          </a:prstGeom>
        </p:spPr>
      </p:pic>
      <p:sp>
        <p:nvSpPr>
          <p:cNvPr id="6" name="テキスト プレースホルダー 13"/>
          <p:cNvSpPr>
            <a:spLocks noGrp="1"/>
          </p:cNvSpPr>
          <p:nvPr>
            <p:ph type="body" sz="quarter" idx="10" hasCustomPrompt="1"/>
          </p:nvPr>
        </p:nvSpPr>
        <p:spPr>
          <a:xfrm>
            <a:off x="111369" y="203200"/>
            <a:ext cx="8921262" cy="508000"/>
          </a:xfrm>
          <a:prstGeom prst="rect">
            <a:avLst/>
          </a:prstGeom>
        </p:spPr>
        <p:txBody>
          <a:bodyPr vert="horz" lIns="0" tIns="0" rIns="0" bIns="0"/>
          <a:lstStyle>
            <a:lvl1pPr marL="0" indent="0" algn="ctr">
              <a:spcBef>
                <a:spcPts val="0"/>
              </a:spcBef>
              <a:buFontTx/>
              <a:buNone/>
              <a:defRPr kern="1200" spc="-100" baseline="0">
                <a:solidFill>
                  <a:srgbClr val="E76F8E"/>
                </a:solidFill>
                <a:latin typeface="ＭＳ Ｐゴシック"/>
                <a:ea typeface="ＭＳ Ｐゴシック"/>
              </a:defRPr>
            </a:lvl1pPr>
            <a:lvl2pPr marL="0" indent="0" algn="ctr">
              <a:spcBef>
                <a:spcPts val="0"/>
              </a:spcBef>
              <a:buFontTx/>
              <a:buNone/>
              <a:defRPr kern="1200" spc="-100" baseline="0">
                <a:solidFill>
                  <a:srgbClr val="E76F8E"/>
                </a:solidFill>
                <a:latin typeface="ＭＳ Ｐゴシック"/>
                <a:ea typeface="ＭＳ Ｐゴシック"/>
              </a:defRPr>
            </a:lvl2pPr>
            <a:lvl3pPr marL="0" indent="0" algn="ctr">
              <a:spcBef>
                <a:spcPts val="0"/>
              </a:spcBef>
              <a:buFontTx/>
              <a:buNone/>
              <a:defRPr kern="1200" spc="-100" baseline="0">
                <a:solidFill>
                  <a:srgbClr val="E76F8E"/>
                </a:solidFill>
                <a:latin typeface="ＭＳ Ｐゴシック"/>
                <a:ea typeface="ＭＳ Ｐゴシック"/>
              </a:defRPr>
            </a:lvl3pPr>
            <a:lvl4pPr marL="0" indent="0" algn="ctr">
              <a:spcBef>
                <a:spcPts val="0"/>
              </a:spcBef>
              <a:buFontTx/>
              <a:buNone/>
              <a:defRPr kern="1200" spc="-100" baseline="0">
                <a:solidFill>
                  <a:srgbClr val="E76F8E"/>
                </a:solidFill>
                <a:latin typeface="ＭＳ Ｐゴシック"/>
                <a:ea typeface="ＭＳ Ｐゴシック"/>
              </a:defRPr>
            </a:lvl4pPr>
            <a:lvl5pPr marL="0" indent="0" algn="ctr">
              <a:spcBef>
                <a:spcPts val="0"/>
              </a:spcBef>
              <a:buFontTx/>
              <a:buNone/>
              <a:defRPr kern="1200" spc="-100" baseline="0">
                <a:solidFill>
                  <a:srgbClr val="E76F8E"/>
                </a:solidFill>
                <a:latin typeface="ＭＳ Ｐゴシック"/>
                <a:ea typeface="ＭＳ Ｐゴシック"/>
              </a:defRPr>
            </a:lvl5pPr>
          </a:lstStyle>
          <a:p>
            <a:pPr lvl="0"/>
            <a:r>
              <a:rPr kumimoji="1" lang="ja-JP" altLang="en-US" dirty="0"/>
              <a:t>ページ見出し</a:t>
            </a:r>
            <a:endParaRPr kumimoji="1" lang="en-US" altLang="ja-JP" dirty="0"/>
          </a:p>
          <a:p>
            <a:pPr lvl="0"/>
            <a:endParaRPr kumimoji="1" lang="ja-JP" altLang="en-US" dirty="0"/>
          </a:p>
        </p:txBody>
      </p:sp>
      <p:sp>
        <p:nvSpPr>
          <p:cNvPr id="7" name="正方形/長方形 6"/>
          <p:cNvSpPr/>
          <p:nvPr userDrawn="1"/>
        </p:nvSpPr>
        <p:spPr>
          <a:xfrm>
            <a:off x="252000" y="778539"/>
            <a:ext cx="8640000" cy="36000"/>
          </a:xfrm>
          <a:prstGeom prst="rect">
            <a:avLst/>
          </a:prstGeom>
          <a:gradFill flip="none" rotWithShape="1">
            <a:gsLst>
              <a:gs pos="0">
                <a:sysClr val="window" lastClr="FFFFFF"/>
              </a:gs>
              <a:gs pos="100000">
                <a:srgbClr val="FFFFFF"/>
              </a:gs>
              <a:gs pos="10000">
                <a:srgbClr val="E76F8E"/>
              </a:gs>
              <a:gs pos="90000">
                <a:srgbClr val="E76F8E"/>
              </a:gs>
            </a:gsLst>
            <a:lin ang="0" scaled="1"/>
            <a:tileRect/>
          </a:gradFill>
          <a:ln w="25400" cap="flat" cmpd="sng" algn="ctr">
            <a:noFill/>
            <a:prstDash val="solid"/>
          </a:ln>
          <a:effectLst/>
        </p:spPr>
        <p:txBody>
          <a:bodyPr rtlCol="0" anchor="ctr"/>
          <a:lstStyle/>
          <a:p>
            <a:pPr algn="ctr">
              <a:defRPr/>
            </a:pPr>
            <a:endParaRPr lang="ja-JP" altLang="en-US" kern="0">
              <a:solidFill>
                <a:sysClr val="window" lastClr="FFFFFF"/>
              </a:solidFill>
              <a:latin typeface="Calibri"/>
              <a:ea typeface="ＭＳ Ｐゴシック"/>
            </a:endParaRPr>
          </a:p>
        </p:txBody>
      </p:sp>
      <p:sp>
        <p:nvSpPr>
          <p:cNvPr id="8" name="コンテンツ プレースホルダー 16"/>
          <p:cNvSpPr>
            <a:spLocks noGrp="1"/>
          </p:cNvSpPr>
          <p:nvPr>
            <p:ph sz="quarter" idx="11"/>
          </p:nvPr>
        </p:nvSpPr>
        <p:spPr>
          <a:xfrm>
            <a:off x="419811" y="1282701"/>
            <a:ext cx="4922127" cy="4610100"/>
          </a:xfrm>
          <a:prstGeom prst="rect">
            <a:avLst/>
          </a:prstGeom>
        </p:spPr>
        <p:txBody>
          <a:bodyPr vert="horz" lIns="0" tIns="0" rIns="0" bIns="0"/>
          <a:lstStyle>
            <a:lvl1pPr marL="342900" indent="-342900">
              <a:buClr>
                <a:srgbClr val="E76F8E"/>
              </a:buClr>
              <a:buSzPct val="110000"/>
              <a:buFont typeface="Wingdings" charset="2"/>
              <a:buChar char="l"/>
              <a:defRPr sz="3200" kern="1200" spc="-100">
                <a:latin typeface="+mn-ea"/>
                <a:ea typeface="+mn-ea"/>
              </a:defRPr>
            </a:lvl1pPr>
            <a:lvl2pPr marL="742950" indent="-285750">
              <a:buClr>
                <a:srgbClr val="E76F8E"/>
              </a:buClr>
              <a:buSzPct val="110000"/>
              <a:buFont typeface="Arial"/>
              <a:buChar char="•"/>
              <a:defRPr sz="3200" kern="1200" spc="-100">
                <a:latin typeface="+mn-ea"/>
                <a:ea typeface="+mn-ea"/>
              </a:defRPr>
            </a:lvl2pPr>
            <a:lvl3pPr marL="1143000" indent="-228600">
              <a:buClr>
                <a:srgbClr val="E76F8E"/>
              </a:buClr>
              <a:buSzPct val="110000"/>
              <a:buFont typeface="Arial"/>
              <a:buChar char="•"/>
              <a:defRPr sz="3200" kern="1200" spc="-100">
                <a:solidFill>
                  <a:schemeClr val="tx1"/>
                </a:solidFill>
                <a:latin typeface="+mn-ea"/>
                <a:ea typeface="+mn-ea"/>
              </a:defRPr>
            </a:lvl3pPr>
            <a:lvl4pPr marL="1600200" indent="-228600">
              <a:buClr>
                <a:srgbClr val="E76F8E"/>
              </a:buClr>
              <a:buSzPct val="110000"/>
              <a:buFont typeface="Arial"/>
              <a:buChar char="•"/>
              <a:defRPr sz="3200" kern="1200" spc="-100">
                <a:solidFill>
                  <a:schemeClr val="tx1"/>
                </a:solidFill>
                <a:latin typeface="+mn-ea"/>
                <a:ea typeface="+mn-ea"/>
              </a:defRPr>
            </a:lvl4pPr>
            <a:lvl5pPr marL="2057400" indent="-228600">
              <a:buClr>
                <a:srgbClr val="E76F8E"/>
              </a:buClr>
              <a:buSzPct val="110000"/>
              <a:buFont typeface="Arial"/>
              <a:buChar char="•"/>
              <a:defRPr sz="3200" kern="1200" spc="-100">
                <a:solidFill>
                  <a:schemeClr val="tx1"/>
                </a:solidFill>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コンテンツ プレースホルダー 9"/>
          <p:cNvSpPr>
            <a:spLocks noGrp="1"/>
          </p:cNvSpPr>
          <p:nvPr>
            <p:ph sz="quarter" idx="12" hasCustomPrompt="1"/>
          </p:nvPr>
        </p:nvSpPr>
        <p:spPr>
          <a:xfrm>
            <a:off x="5341940" y="1282701"/>
            <a:ext cx="3616325" cy="4610100"/>
          </a:xfrm>
          <a:prstGeom prst="rect">
            <a:avLst/>
          </a:prstGeom>
        </p:spPr>
        <p:txBody>
          <a:bodyPr vert="horz" anchor="ctr"/>
          <a:lstStyle>
            <a:lvl1pPr marL="0" indent="0" algn="ctr">
              <a:buNone/>
              <a:defRPr/>
            </a:lvl1pPr>
          </a:lstStyle>
          <a:p>
            <a:pPr lvl="0"/>
            <a:r>
              <a:rPr kumimoji="1" lang="ja-JP" altLang="en-US" dirty="0"/>
              <a:t>図版</a:t>
            </a:r>
          </a:p>
        </p:txBody>
      </p:sp>
    </p:spTree>
    <p:extLst>
      <p:ext uri="{BB962C8B-B14F-4D97-AF65-F5344CB8AC3E}">
        <p14:creationId xmlns:p14="http://schemas.microsoft.com/office/powerpoint/2010/main" val="3883941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中面 3カラム">
    <p:spTree>
      <p:nvGrpSpPr>
        <p:cNvPr id="1" name=""/>
        <p:cNvGrpSpPr/>
        <p:nvPr/>
      </p:nvGrpSpPr>
      <p:grpSpPr>
        <a:xfrm>
          <a:off x="0" y="0"/>
          <a:ext cx="0" cy="0"/>
          <a:chOff x="0" y="0"/>
          <a:chExt cx="0" cy="0"/>
        </a:xfrm>
      </p:grpSpPr>
      <p:pic>
        <p:nvPicPr>
          <p:cNvPr id="3" name="図 2" descr="ロゴ（横）.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47" y="6472226"/>
            <a:ext cx="1331479" cy="212039"/>
          </a:xfrm>
          <a:prstGeom prst="rect">
            <a:avLst/>
          </a:prstGeom>
        </p:spPr>
      </p:pic>
      <p:pic>
        <p:nvPicPr>
          <p:cNvPr id="4" name="図 3" descr="タグライン.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4295" y="6560936"/>
            <a:ext cx="1532959" cy="87929"/>
          </a:xfrm>
          <a:prstGeom prst="rect">
            <a:avLst/>
          </a:prstGeom>
        </p:spPr>
      </p:pic>
      <p:pic>
        <p:nvPicPr>
          <p:cNvPr id="5" name="図 4"/>
          <p:cNvPicPr>
            <a:picLocks noChangeAspect="1"/>
          </p:cNvPicPr>
          <p:nvPr userDrawn="1"/>
        </p:nvPicPr>
        <p:blipFill>
          <a:blip r:embed="rId4"/>
          <a:stretch>
            <a:fillRect/>
          </a:stretch>
        </p:blipFill>
        <p:spPr>
          <a:xfrm>
            <a:off x="7605738" y="6440962"/>
            <a:ext cx="1352282" cy="270004"/>
          </a:xfrm>
          <a:prstGeom prst="rect">
            <a:avLst/>
          </a:prstGeom>
        </p:spPr>
      </p:pic>
      <p:sp>
        <p:nvSpPr>
          <p:cNvPr id="6" name="テキスト プレースホルダー 13"/>
          <p:cNvSpPr>
            <a:spLocks noGrp="1"/>
          </p:cNvSpPr>
          <p:nvPr>
            <p:ph type="body" sz="quarter" idx="10" hasCustomPrompt="1"/>
          </p:nvPr>
        </p:nvSpPr>
        <p:spPr>
          <a:xfrm>
            <a:off x="111369" y="203200"/>
            <a:ext cx="8921262" cy="508000"/>
          </a:xfrm>
          <a:prstGeom prst="rect">
            <a:avLst/>
          </a:prstGeom>
        </p:spPr>
        <p:txBody>
          <a:bodyPr vert="horz" lIns="0" tIns="0" rIns="0" bIns="0"/>
          <a:lstStyle>
            <a:lvl1pPr marL="0" indent="0" algn="ctr">
              <a:spcBef>
                <a:spcPts val="0"/>
              </a:spcBef>
              <a:buFontTx/>
              <a:buNone/>
              <a:defRPr kern="1200" spc="-100" baseline="0">
                <a:solidFill>
                  <a:srgbClr val="E76F8E"/>
                </a:solidFill>
                <a:latin typeface="ＭＳ Ｐゴシック"/>
                <a:ea typeface="ＭＳ Ｐゴシック"/>
              </a:defRPr>
            </a:lvl1pPr>
            <a:lvl2pPr marL="0" indent="0" algn="ctr">
              <a:spcBef>
                <a:spcPts val="0"/>
              </a:spcBef>
              <a:buFontTx/>
              <a:buNone/>
              <a:defRPr kern="1200" spc="-100" baseline="0">
                <a:solidFill>
                  <a:srgbClr val="E76F8E"/>
                </a:solidFill>
                <a:latin typeface="ＭＳ Ｐゴシック"/>
                <a:ea typeface="ＭＳ Ｐゴシック"/>
              </a:defRPr>
            </a:lvl2pPr>
            <a:lvl3pPr marL="0" indent="0" algn="ctr">
              <a:spcBef>
                <a:spcPts val="0"/>
              </a:spcBef>
              <a:buFontTx/>
              <a:buNone/>
              <a:defRPr kern="1200" spc="-100" baseline="0">
                <a:solidFill>
                  <a:srgbClr val="E76F8E"/>
                </a:solidFill>
                <a:latin typeface="ＭＳ Ｐゴシック"/>
                <a:ea typeface="ＭＳ Ｐゴシック"/>
              </a:defRPr>
            </a:lvl3pPr>
            <a:lvl4pPr marL="0" indent="0" algn="ctr">
              <a:spcBef>
                <a:spcPts val="0"/>
              </a:spcBef>
              <a:buFontTx/>
              <a:buNone/>
              <a:defRPr kern="1200" spc="-100" baseline="0">
                <a:solidFill>
                  <a:srgbClr val="E76F8E"/>
                </a:solidFill>
                <a:latin typeface="ＭＳ Ｐゴシック"/>
                <a:ea typeface="ＭＳ Ｐゴシック"/>
              </a:defRPr>
            </a:lvl4pPr>
            <a:lvl5pPr marL="0" indent="0" algn="ctr">
              <a:spcBef>
                <a:spcPts val="0"/>
              </a:spcBef>
              <a:buFontTx/>
              <a:buNone/>
              <a:defRPr kern="1200" spc="-100" baseline="0">
                <a:solidFill>
                  <a:srgbClr val="E76F8E"/>
                </a:solidFill>
                <a:latin typeface="ＭＳ Ｐゴシック"/>
                <a:ea typeface="ＭＳ Ｐゴシック"/>
              </a:defRPr>
            </a:lvl5pPr>
          </a:lstStyle>
          <a:p>
            <a:pPr lvl="0"/>
            <a:r>
              <a:rPr kumimoji="1" lang="ja-JP" altLang="en-US" dirty="0"/>
              <a:t>ページ見出し</a:t>
            </a:r>
            <a:endParaRPr kumimoji="1" lang="en-US" altLang="ja-JP" dirty="0"/>
          </a:p>
          <a:p>
            <a:pPr lvl="0"/>
            <a:endParaRPr kumimoji="1" lang="ja-JP" altLang="en-US" dirty="0"/>
          </a:p>
        </p:txBody>
      </p:sp>
      <p:sp>
        <p:nvSpPr>
          <p:cNvPr id="7" name="正方形/長方形 6"/>
          <p:cNvSpPr/>
          <p:nvPr userDrawn="1"/>
        </p:nvSpPr>
        <p:spPr>
          <a:xfrm>
            <a:off x="252000" y="778539"/>
            <a:ext cx="8640000" cy="36000"/>
          </a:xfrm>
          <a:prstGeom prst="rect">
            <a:avLst/>
          </a:prstGeom>
          <a:gradFill flip="none" rotWithShape="1">
            <a:gsLst>
              <a:gs pos="0">
                <a:sysClr val="window" lastClr="FFFFFF"/>
              </a:gs>
              <a:gs pos="100000">
                <a:srgbClr val="FFFFFF"/>
              </a:gs>
              <a:gs pos="10000">
                <a:srgbClr val="E76F8E"/>
              </a:gs>
              <a:gs pos="90000">
                <a:srgbClr val="E76F8E"/>
              </a:gs>
            </a:gsLst>
            <a:lin ang="0" scaled="1"/>
            <a:tileRect/>
          </a:gradFill>
          <a:ln w="25400" cap="flat" cmpd="sng" algn="ctr">
            <a:noFill/>
            <a:prstDash val="solid"/>
          </a:ln>
          <a:effectLst/>
        </p:spPr>
        <p:txBody>
          <a:bodyPr rtlCol="0" anchor="ctr"/>
          <a:lstStyle/>
          <a:p>
            <a:pPr algn="ctr">
              <a:defRPr/>
            </a:pPr>
            <a:endParaRPr lang="ja-JP" altLang="en-US" kern="0">
              <a:solidFill>
                <a:sysClr val="window" lastClr="FFFFFF"/>
              </a:solidFill>
              <a:latin typeface="Calibri"/>
              <a:ea typeface="ＭＳ Ｐゴシック"/>
            </a:endParaRPr>
          </a:p>
        </p:txBody>
      </p:sp>
      <p:sp>
        <p:nvSpPr>
          <p:cNvPr id="8" name="コンテンツ プレースホルダー 16"/>
          <p:cNvSpPr>
            <a:spLocks noGrp="1"/>
          </p:cNvSpPr>
          <p:nvPr>
            <p:ph sz="quarter" idx="11"/>
          </p:nvPr>
        </p:nvSpPr>
        <p:spPr>
          <a:xfrm>
            <a:off x="419813" y="3547739"/>
            <a:ext cx="8301755" cy="2345061"/>
          </a:xfrm>
          <a:prstGeom prst="rect">
            <a:avLst/>
          </a:prstGeom>
        </p:spPr>
        <p:txBody>
          <a:bodyPr vert="horz" lIns="0" tIns="0" rIns="0" bIns="0"/>
          <a:lstStyle>
            <a:lvl1pPr marL="342900" indent="-342900">
              <a:buClr>
                <a:srgbClr val="E76F8E"/>
              </a:buClr>
              <a:buSzPct val="110000"/>
              <a:buFont typeface="Wingdings" charset="2"/>
              <a:buChar char="l"/>
              <a:defRPr sz="3200" kern="1200" spc="-100">
                <a:latin typeface="+mn-ea"/>
                <a:ea typeface="+mn-ea"/>
              </a:defRPr>
            </a:lvl1pPr>
            <a:lvl2pPr marL="742950" indent="-285750">
              <a:buClr>
                <a:srgbClr val="E76F8E"/>
              </a:buClr>
              <a:buSzPct val="110000"/>
              <a:buFont typeface="Arial"/>
              <a:buChar char="•"/>
              <a:defRPr sz="3200" kern="1200" spc="-100">
                <a:latin typeface="+mn-ea"/>
                <a:ea typeface="+mn-ea"/>
              </a:defRPr>
            </a:lvl2pPr>
            <a:lvl3pPr marL="1143000" indent="-228600">
              <a:buClr>
                <a:srgbClr val="E76F8E"/>
              </a:buClr>
              <a:buSzPct val="110000"/>
              <a:buFont typeface="Arial"/>
              <a:buChar char="•"/>
              <a:defRPr sz="3200" kern="1200" spc="-100">
                <a:solidFill>
                  <a:schemeClr val="tx1"/>
                </a:solidFill>
                <a:latin typeface="+mn-ea"/>
                <a:ea typeface="+mn-ea"/>
              </a:defRPr>
            </a:lvl3pPr>
            <a:lvl4pPr marL="1600200" indent="-228600">
              <a:buClr>
                <a:srgbClr val="E76F8E"/>
              </a:buClr>
              <a:buSzPct val="110000"/>
              <a:buFont typeface="Arial"/>
              <a:buChar char="•"/>
              <a:defRPr sz="3200" kern="1200" spc="-100">
                <a:solidFill>
                  <a:schemeClr val="tx1"/>
                </a:solidFill>
                <a:latin typeface="+mn-ea"/>
                <a:ea typeface="+mn-ea"/>
              </a:defRPr>
            </a:lvl4pPr>
            <a:lvl5pPr marL="2057400" indent="-228600">
              <a:buClr>
                <a:srgbClr val="E76F8E"/>
              </a:buClr>
              <a:buSzPct val="110000"/>
              <a:buFont typeface="Arial"/>
              <a:buChar char="•"/>
              <a:defRPr sz="3200" kern="1200" spc="-100">
                <a:solidFill>
                  <a:schemeClr val="tx1"/>
                </a:solidFill>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11" name="コンテンツ プレースホルダー 10"/>
          <p:cNvSpPr>
            <a:spLocks noGrp="1"/>
          </p:cNvSpPr>
          <p:nvPr>
            <p:ph sz="quarter" idx="12" hasCustomPrompt="1"/>
          </p:nvPr>
        </p:nvSpPr>
        <p:spPr>
          <a:xfrm>
            <a:off x="419100" y="987425"/>
            <a:ext cx="4167188" cy="2392363"/>
          </a:xfrm>
          <a:prstGeom prst="rect">
            <a:avLst/>
          </a:prstGeom>
        </p:spPr>
        <p:txBody>
          <a:bodyPr vert="horz"/>
          <a:lstStyle/>
          <a:p>
            <a:pPr lvl="0"/>
            <a:r>
              <a:rPr kumimoji="1" lang="ja-JP" altLang="en-US" dirty="0"/>
              <a:t>図版</a:t>
            </a:r>
            <a:r>
              <a:rPr kumimoji="1" lang="en-US" altLang="ja-JP" dirty="0"/>
              <a:t>1</a:t>
            </a:r>
            <a:endParaRPr kumimoji="1" lang="ja-JP" altLang="en-US" dirty="0"/>
          </a:p>
        </p:txBody>
      </p:sp>
      <p:sp>
        <p:nvSpPr>
          <p:cNvPr id="12" name="コンテンツ プレースホルダー 10"/>
          <p:cNvSpPr>
            <a:spLocks noGrp="1"/>
          </p:cNvSpPr>
          <p:nvPr>
            <p:ph sz="quarter" idx="13" hasCustomPrompt="1"/>
          </p:nvPr>
        </p:nvSpPr>
        <p:spPr>
          <a:xfrm>
            <a:off x="4790832" y="987425"/>
            <a:ext cx="3930734" cy="2392363"/>
          </a:xfrm>
          <a:prstGeom prst="rect">
            <a:avLst/>
          </a:prstGeom>
        </p:spPr>
        <p:txBody>
          <a:bodyPr vert="horz"/>
          <a:lstStyle/>
          <a:p>
            <a:pPr lvl="0"/>
            <a:r>
              <a:rPr kumimoji="1" lang="ja-JP" altLang="en-US" dirty="0"/>
              <a:t>図版</a:t>
            </a:r>
            <a:r>
              <a:rPr kumimoji="1" lang="en-US" altLang="ja-JP" dirty="0"/>
              <a:t>2</a:t>
            </a:r>
            <a:endParaRPr kumimoji="1" lang="ja-JP" altLang="en-US" dirty="0"/>
          </a:p>
        </p:txBody>
      </p:sp>
    </p:spTree>
    <p:extLst>
      <p:ext uri="{BB962C8B-B14F-4D97-AF65-F5344CB8AC3E}">
        <p14:creationId xmlns:p14="http://schemas.microsoft.com/office/powerpoint/2010/main" val="252221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371934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122449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A7906D-0D1C-4BEA-9174-72A85719C3F3}"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96675F-7550-4D48-A0B0-4B7ED767E1EE}" type="slidenum">
              <a:rPr kumimoji="1" lang="ja-JP" altLang="en-US" smtClean="0"/>
              <a:t>‹#›</a:t>
            </a:fld>
            <a:endParaRPr kumimoji="1" lang="ja-JP" altLang="en-US"/>
          </a:p>
        </p:txBody>
      </p:sp>
    </p:spTree>
    <p:extLst>
      <p:ext uri="{BB962C8B-B14F-4D97-AF65-F5344CB8AC3E}">
        <p14:creationId xmlns:p14="http://schemas.microsoft.com/office/powerpoint/2010/main" val="1008765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4139667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286273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1724735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3189980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3685117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666493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41545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4135968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356883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28981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2A7906D-0D1C-4BEA-9174-72A85719C3F3}" type="datetimeFigureOut">
              <a:rPr kumimoji="1" lang="ja-JP" altLang="en-US" smtClean="0"/>
              <a:t>2020/9/14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96675F-7550-4D48-A0B0-4B7ED767E1EE}" type="slidenum">
              <a:rPr kumimoji="1" lang="ja-JP" altLang="en-US" smtClean="0"/>
              <a:t>‹#›</a:t>
            </a:fld>
            <a:endParaRPr kumimoji="1" lang="ja-JP" altLang="en-US"/>
          </a:p>
        </p:txBody>
      </p:sp>
    </p:spTree>
    <p:extLst>
      <p:ext uri="{BB962C8B-B14F-4D97-AF65-F5344CB8AC3E}">
        <p14:creationId xmlns:p14="http://schemas.microsoft.com/office/powerpoint/2010/main" val="1470670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1328999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26582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3789427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3866089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1726888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3053367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2470436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194877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464699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203487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2A7906D-0D1C-4BEA-9174-72A85719C3F3}" type="datetimeFigureOut">
              <a:rPr kumimoji="1" lang="ja-JP" altLang="en-US" smtClean="0"/>
              <a:t>2020/9/14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96675F-7550-4D48-A0B0-4B7ED767E1EE}" type="slidenum">
              <a:rPr kumimoji="1" lang="ja-JP" altLang="en-US" smtClean="0"/>
              <a:t>‹#›</a:t>
            </a:fld>
            <a:endParaRPr kumimoji="1" lang="ja-JP" altLang="en-US"/>
          </a:p>
        </p:txBody>
      </p:sp>
    </p:spTree>
    <p:extLst>
      <p:ext uri="{BB962C8B-B14F-4D97-AF65-F5344CB8AC3E}">
        <p14:creationId xmlns:p14="http://schemas.microsoft.com/office/powerpoint/2010/main" val="283237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A7906D-0D1C-4BEA-9174-72A85719C3F3}" type="datetimeFigureOut">
              <a:rPr kumimoji="1" lang="ja-JP" altLang="en-US" smtClean="0"/>
              <a:t>2020/9/14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D96675F-7550-4D48-A0B0-4B7ED767E1EE}" type="slidenum">
              <a:rPr kumimoji="1" lang="ja-JP" altLang="en-US" smtClean="0"/>
              <a:t>‹#›</a:t>
            </a:fld>
            <a:endParaRPr kumimoji="1" lang="ja-JP" altLang="en-US"/>
          </a:p>
        </p:txBody>
      </p:sp>
    </p:spTree>
    <p:extLst>
      <p:ext uri="{BB962C8B-B14F-4D97-AF65-F5344CB8AC3E}">
        <p14:creationId xmlns:p14="http://schemas.microsoft.com/office/powerpoint/2010/main" val="417295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2A7906D-0D1C-4BEA-9174-72A85719C3F3}" type="datetimeFigureOut">
              <a:rPr kumimoji="1" lang="ja-JP" altLang="en-US" smtClean="0"/>
              <a:t>2020/9/14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D96675F-7550-4D48-A0B0-4B7ED767E1EE}" type="slidenum">
              <a:rPr kumimoji="1" lang="ja-JP" altLang="en-US" smtClean="0"/>
              <a:t>‹#›</a:t>
            </a:fld>
            <a:endParaRPr kumimoji="1" lang="ja-JP" altLang="en-US"/>
          </a:p>
        </p:txBody>
      </p:sp>
    </p:spTree>
    <p:extLst>
      <p:ext uri="{BB962C8B-B14F-4D97-AF65-F5344CB8AC3E}">
        <p14:creationId xmlns:p14="http://schemas.microsoft.com/office/powerpoint/2010/main" val="173040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2A7906D-0D1C-4BEA-9174-72A85719C3F3}" type="datetimeFigureOut">
              <a:rPr kumimoji="1" lang="ja-JP" altLang="en-US" smtClean="0"/>
              <a:t>2020/9/14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96675F-7550-4D48-A0B0-4B7ED767E1EE}" type="slidenum">
              <a:rPr kumimoji="1" lang="ja-JP" altLang="en-US" smtClean="0"/>
              <a:t>‹#›</a:t>
            </a:fld>
            <a:endParaRPr kumimoji="1" lang="ja-JP" altLang="en-US"/>
          </a:p>
        </p:txBody>
      </p:sp>
    </p:spTree>
    <p:extLst>
      <p:ext uri="{BB962C8B-B14F-4D97-AF65-F5344CB8AC3E}">
        <p14:creationId xmlns:p14="http://schemas.microsoft.com/office/powerpoint/2010/main" val="353989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A7906D-0D1C-4BEA-9174-72A85719C3F3}" type="datetimeFigureOut">
              <a:rPr kumimoji="1" lang="ja-JP" altLang="en-US" smtClean="0"/>
              <a:t>2020/9/14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96675F-7550-4D48-A0B0-4B7ED767E1EE}" type="slidenum">
              <a:rPr kumimoji="1" lang="ja-JP" altLang="en-US" smtClean="0"/>
              <a:t>‹#›</a:t>
            </a:fld>
            <a:endParaRPr kumimoji="1" lang="ja-JP" altLang="en-US"/>
          </a:p>
        </p:txBody>
      </p:sp>
    </p:spTree>
    <p:extLst>
      <p:ext uri="{BB962C8B-B14F-4D97-AF65-F5344CB8AC3E}">
        <p14:creationId xmlns:p14="http://schemas.microsoft.com/office/powerpoint/2010/main" val="231623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A7906D-0D1C-4BEA-9174-72A85719C3F3}" type="datetimeFigureOut">
              <a:rPr kumimoji="1" lang="ja-JP" altLang="en-US" smtClean="0"/>
              <a:t>2020/9/14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96675F-7550-4D48-A0B0-4B7ED767E1EE}" type="slidenum">
              <a:rPr kumimoji="1" lang="ja-JP" altLang="en-US" smtClean="0"/>
              <a:t>‹#›</a:t>
            </a:fld>
            <a:endParaRPr kumimoji="1" lang="ja-JP" altLang="en-US"/>
          </a:p>
        </p:txBody>
      </p:sp>
    </p:spTree>
    <p:extLst>
      <p:ext uri="{BB962C8B-B14F-4D97-AF65-F5344CB8AC3E}">
        <p14:creationId xmlns:p14="http://schemas.microsoft.com/office/powerpoint/2010/main" val="288869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7906D-0D1C-4BEA-9174-72A85719C3F3}" type="datetimeFigureOut">
              <a:rPr kumimoji="1" lang="ja-JP" altLang="en-US" smtClean="0"/>
              <a:t>2020/9/14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6675F-7550-4D48-A0B0-4B7ED767E1EE}" type="slidenum">
              <a:rPr kumimoji="1" lang="ja-JP" altLang="en-US" smtClean="0"/>
              <a:t>‹#›</a:t>
            </a:fld>
            <a:endParaRPr kumimoji="1" lang="ja-JP" altLang="en-US"/>
          </a:p>
        </p:txBody>
      </p:sp>
    </p:spTree>
    <p:extLst>
      <p:ext uri="{BB962C8B-B14F-4D97-AF65-F5344CB8AC3E}">
        <p14:creationId xmlns:p14="http://schemas.microsoft.com/office/powerpoint/2010/main" val="40118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645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srgbClr val="000000">
                  <a:tint val="75000"/>
                </a:srgb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382390776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7906D-0D1C-4BEA-9174-72A85719C3F3}" type="datetimeFigureOut">
              <a:rPr lang="ja-JP" altLang="en-US" smtClean="0">
                <a:solidFill>
                  <a:srgbClr val="000000">
                    <a:tint val="75000"/>
                  </a:srgbClr>
                </a:solidFill>
                <a:latin typeface="Calibri"/>
                <a:ea typeface="ＭＳ Ｐゴシック"/>
              </a:rPr>
              <a:pPr/>
              <a:t>2020/9/14</a:t>
            </a:fld>
            <a:endParaRPr lang="ja-JP" altLang="en-US">
              <a:solidFill>
                <a:srgbClr val="000000">
                  <a:tint val="75000"/>
                </a:srgb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srgbClr val="000000">
                  <a:tint val="75000"/>
                </a:srgb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6675F-7550-4D48-A0B0-4B7ED767E1EE}" type="slidenum">
              <a:rPr lang="ja-JP" altLang="en-US" smtClean="0">
                <a:solidFill>
                  <a:srgbClr val="000000">
                    <a:tint val="75000"/>
                  </a:srgbClr>
                </a:solidFill>
                <a:latin typeface="Calibri"/>
                <a:ea typeface="ＭＳ Ｐゴシック"/>
              </a:rPr>
              <a:pPr/>
              <a:t>‹#›</a:t>
            </a:fld>
            <a:endParaRPr lang="ja-JP" altLang="en-US">
              <a:solidFill>
                <a:srgbClr val="000000">
                  <a:tint val="75000"/>
                </a:srgbClr>
              </a:solidFill>
              <a:latin typeface="Calibri"/>
              <a:ea typeface="ＭＳ Ｐゴシック"/>
            </a:endParaRPr>
          </a:p>
        </p:txBody>
      </p:sp>
    </p:spTree>
    <p:extLst>
      <p:ext uri="{BB962C8B-B14F-4D97-AF65-F5344CB8AC3E}">
        <p14:creationId xmlns:p14="http://schemas.microsoft.com/office/powerpoint/2010/main" val="175103236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412777"/>
            <a:ext cx="8712968" cy="2187674"/>
          </a:xfrm>
        </p:spPr>
        <p:txBody>
          <a:bodyPr>
            <a:normAutofit/>
          </a:bodyPr>
          <a:lstStyle/>
          <a:p>
            <a:r>
              <a:rPr lang="ja-JP" altLang="en-US" sz="5400">
                <a:solidFill>
                  <a:schemeClr val="bg1"/>
                </a:solidFill>
              </a:rPr>
              <a:t>米国のタスクシフト</a:t>
            </a:r>
            <a:br>
              <a:rPr lang="en-US" altLang="ja-JP" sz="5400" dirty="0">
                <a:solidFill>
                  <a:schemeClr val="bg1"/>
                </a:solidFill>
              </a:rPr>
            </a:br>
            <a:r>
              <a:rPr lang="en-US" altLang="ja-JP" sz="3600" dirty="0">
                <a:solidFill>
                  <a:schemeClr val="bg1"/>
                </a:solidFill>
              </a:rPr>
              <a:t>−</a:t>
            </a:r>
            <a:r>
              <a:rPr lang="ja-JP" altLang="en-US" sz="3600">
                <a:solidFill>
                  <a:schemeClr val="bg1"/>
                </a:solidFill>
              </a:rPr>
              <a:t>フィジシャン・アシスタント（</a:t>
            </a:r>
            <a:r>
              <a:rPr lang="en-US" altLang="ja-JP" sz="3600" dirty="0">
                <a:solidFill>
                  <a:schemeClr val="bg1"/>
                </a:solidFill>
              </a:rPr>
              <a:t>PA</a:t>
            </a:r>
            <a:r>
              <a:rPr lang="ja-JP" altLang="en-US" sz="3600">
                <a:solidFill>
                  <a:schemeClr val="bg1"/>
                </a:solidFill>
              </a:rPr>
              <a:t>）を中心に</a:t>
            </a:r>
            <a:r>
              <a:rPr lang="en-US" altLang="ja-JP" sz="3600" dirty="0">
                <a:solidFill>
                  <a:schemeClr val="bg1"/>
                </a:solidFill>
              </a:rPr>
              <a:t>−</a:t>
            </a:r>
            <a:endParaRPr kumimoji="1" lang="ja-JP" altLang="en-US" sz="5400" dirty="0">
              <a:solidFill>
                <a:schemeClr val="bg1"/>
              </a:solidFill>
            </a:endParaRPr>
          </a:p>
        </p:txBody>
      </p:sp>
      <p:sp>
        <p:nvSpPr>
          <p:cNvPr id="3" name="サブタイトル 2"/>
          <p:cNvSpPr>
            <a:spLocks noGrp="1"/>
          </p:cNvSpPr>
          <p:nvPr>
            <p:ph type="subTitle" idx="1"/>
          </p:nvPr>
        </p:nvSpPr>
        <p:spPr>
          <a:xfrm>
            <a:off x="683568" y="3886200"/>
            <a:ext cx="7776864" cy="2567136"/>
          </a:xfrm>
        </p:spPr>
        <p:txBody>
          <a:bodyPr>
            <a:normAutofit/>
          </a:bodyPr>
          <a:lstStyle/>
          <a:p>
            <a:r>
              <a:rPr lang="en-US" altLang="ja-JP" sz="2800" dirty="0">
                <a:solidFill>
                  <a:schemeClr val="bg1"/>
                </a:solidFill>
              </a:rPr>
              <a:t>2020</a:t>
            </a:r>
            <a:r>
              <a:rPr lang="ja-JP" altLang="en-US" sz="2800">
                <a:solidFill>
                  <a:schemeClr val="bg1"/>
                </a:solidFill>
              </a:rPr>
              <a:t>年</a:t>
            </a:r>
            <a:r>
              <a:rPr lang="en-US" altLang="ja-JP" sz="2800" dirty="0">
                <a:solidFill>
                  <a:schemeClr val="bg1"/>
                </a:solidFill>
              </a:rPr>
              <a:t>5</a:t>
            </a:r>
            <a:r>
              <a:rPr lang="ja-JP" altLang="en-US" sz="2800">
                <a:solidFill>
                  <a:schemeClr val="bg1"/>
                </a:solidFill>
              </a:rPr>
              <a:t>月</a:t>
            </a:r>
            <a:r>
              <a:rPr lang="en-US" altLang="ja-JP" sz="2800" dirty="0">
                <a:solidFill>
                  <a:schemeClr val="bg1"/>
                </a:solidFill>
              </a:rPr>
              <a:t>23</a:t>
            </a:r>
            <a:r>
              <a:rPr lang="ja-JP" altLang="en-US" sz="2800">
                <a:solidFill>
                  <a:schemeClr val="bg1"/>
                </a:solidFill>
              </a:rPr>
              <a:t>日</a:t>
            </a:r>
            <a:endParaRPr lang="en-US" altLang="ja-JP" sz="2800" dirty="0">
              <a:solidFill>
                <a:schemeClr val="bg1"/>
              </a:solidFill>
            </a:endParaRPr>
          </a:p>
          <a:p>
            <a:r>
              <a:rPr lang="ja-JP" altLang="en-US" sz="2800">
                <a:solidFill>
                  <a:schemeClr val="bg1"/>
                </a:solidFill>
              </a:rPr>
              <a:t>医療制度研究会</a:t>
            </a:r>
            <a:endParaRPr lang="en-US" altLang="ja-JP" sz="2800" dirty="0">
              <a:solidFill>
                <a:schemeClr val="bg1"/>
              </a:solidFill>
            </a:endParaRPr>
          </a:p>
          <a:p>
            <a:endParaRPr lang="en-US" altLang="ja-JP" dirty="0">
              <a:solidFill>
                <a:schemeClr val="bg1"/>
              </a:solidFill>
            </a:endParaRPr>
          </a:p>
          <a:p>
            <a:r>
              <a:rPr lang="ja-JP" altLang="en-US" sz="2800" dirty="0">
                <a:solidFill>
                  <a:schemeClr val="bg1"/>
                </a:solidFill>
              </a:rPr>
              <a:t>明治</a:t>
            </a:r>
            <a:r>
              <a:rPr lang="ja-JP" altLang="ja-JP" sz="2800" dirty="0">
                <a:solidFill>
                  <a:schemeClr val="bg1"/>
                </a:solidFill>
              </a:rPr>
              <a:t>大学　経営学部</a:t>
            </a:r>
            <a:r>
              <a:rPr lang="ja-JP" altLang="en-US" sz="2800" dirty="0">
                <a:solidFill>
                  <a:schemeClr val="bg1"/>
                </a:solidFill>
              </a:rPr>
              <a:t>　</a:t>
            </a:r>
            <a:r>
              <a:rPr lang="ja-JP" altLang="ja-JP" sz="2800" dirty="0">
                <a:solidFill>
                  <a:schemeClr val="bg1"/>
                </a:solidFill>
              </a:rPr>
              <a:t>早川佐知子</a:t>
            </a:r>
          </a:p>
          <a:p>
            <a:endParaRPr kumimoji="1" lang="ja-JP" altLang="en-US" dirty="0"/>
          </a:p>
        </p:txBody>
      </p:sp>
    </p:spTree>
    <p:extLst>
      <p:ext uri="{BB962C8B-B14F-4D97-AF65-F5344CB8AC3E}">
        <p14:creationId xmlns:p14="http://schemas.microsoft.com/office/powerpoint/2010/main" val="1202778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365104"/>
            <a:ext cx="7772400" cy="1362075"/>
          </a:xfrm>
        </p:spPr>
        <p:txBody>
          <a:bodyPr/>
          <a:lstStyle/>
          <a:p>
            <a:pPr marL="0" indent="0"/>
            <a:r>
              <a:rPr lang="en-US" altLang="ja-JP" dirty="0"/>
              <a:t>2</a:t>
            </a:r>
            <a:r>
              <a:rPr lang="ja-JP" altLang="ja-JP"/>
              <a:t>．</a:t>
            </a:r>
            <a:r>
              <a:rPr lang="ja-JP" altLang="en-US"/>
              <a:t>アメリカの</a:t>
            </a:r>
            <a:r>
              <a:rPr lang="ja-JP" altLang="ja-JP"/>
              <a:t>P</a:t>
            </a:r>
            <a:r>
              <a:rPr lang="en-US" altLang="ja-JP" dirty="0"/>
              <a:t>A</a:t>
            </a:r>
            <a:r>
              <a:rPr lang="ja-JP" altLang="en-US" dirty="0"/>
              <a:t>の現状</a:t>
            </a:r>
            <a:endParaRPr lang="en-US" altLang="ja-JP"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0232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Physician</a:t>
            </a:r>
            <a:r>
              <a:rPr kumimoji="1" lang="ja-JP" altLang="en-US" dirty="0"/>
              <a:t> </a:t>
            </a:r>
            <a:r>
              <a:rPr kumimoji="1" lang="en-US" altLang="ja-JP" dirty="0"/>
              <a:t>Assistant</a:t>
            </a:r>
            <a:r>
              <a:rPr kumimoji="1" lang="ja-JP" altLang="en-US" dirty="0"/>
              <a:t>の定義</a:t>
            </a:r>
          </a:p>
        </p:txBody>
      </p:sp>
      <p:sp>
        <p:nvSpPr>
          <p:cNvPr id="5" name="コンテンツ プレースホルダー 4"/>
          <p:cNvSpPr>
            <a:spLocks noGrp="1"/>
          </p:cNvSpPr>
          <p:nvPr>
            <p:ph idx="1"/>
          </p:nvPr>
        </p:nvSpPr>
        <p:spPr/>
        <p:txBody>
          <a:bodyPr/>
          <a:lstStyle/>
          <a:p>
            <a:r>
              <a:rPr lang="en-US" altLang="ja-JP" dirty="0"/>
              <a:t>PA</a:t>
            </a:r>
            <a:r>
              <a:rPr lang="ja-JP" altLang="en-US" dirty="0"/>
              <a:t>とは、病気の診断、治療計画の作成と管理、薬剤の処方、そして患者にとって最も大切な医療提供者として貢献する、医療専門職である。</a:t>
            </a:r>
            <a:endParaRPr lang="en-US" altLang="ja-JP" dirty="0"/>
          </a:p>
          <a:p>
            <a:pPr marL="0" indent="0">
              <a:buNone/>
            </a:pPr>
            <a:r>
              <a:rPr lang="ja-JP" altLang="en-US" dirty="0"/>
              <a:t>（</a:t>
            </a:r>
            <a:r>
              <a:rPr lang="en-US" altLang="ja-JP" dirty="0"/>
              <a:t>American Academy of Physician Assistants </a:t>
            </a:r>
            <a:r>
              <a:rPr lang="ja-JP" altLang="en-US" dirty="0"/>
              <a:t>の定義による）</a:t>
            </a:r>
          </a:p>
          <a:p>
            <a:endParaRPr kumimoji="1" lang="ja-JP" altLang="en-US" dirty="0"/>
          </a:p>
        </p:txBody>
      </p:sp>
    </p:spTree>
    <p:extLst>
      <p:ext uri="{BB962C8B-B14F-4D97-AF65-F5344CB8AC3E}">
        <p14:creationId xmlns:p14="http://schemas.microsoft.com/office/powerpoint/2010/main" val="366920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fontScale="90000"/>
          </a:bodyPr>
          <a:lstStyle/>
          <a:p>
            <a:r>
              <a:rPr kumimoji="1" lang="en-US" altLang="ja-JP" dirty="0"/>
              <a:t>PA</a:t>
            </a:r>
            <a:r>
              <a:rPr kumimoji="1" lang="ja-JP" altLang="en-US" dirty="0"/>
              <a:t>および</a:t>
            </a:r>
            <a:r>
              <a:rPr kumimoji="1" lang="en-US" altLang="ja-JP" dirty="0"/>
              <a:t>NP</a:t>
            </a:r>
            <a:r>
              <a:rPr kumimoji="1" lang="ja-JP" altLang="en-US" dirty="0"/>
              <a:t>の位置づけ</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980728"/>
            <a:ext cx="7586132" cy="54990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正方形/長方形 3"/>
          <p:cNvSpPr/>
          <p:nvPr/>
        </p:nvSpPr>
        <p:spPr>
          <a:xfrm>
            <a:off x="5580112" y="2564904"/>
            <a:ext cx="1584176" cy="50405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星 5 6"/>
          <p:cNvSpPr/>
          <p:nvPr/>
        </p:nvSpPr>
        <p:spPr>
          <a:xfrm>
            <a:off x="4465815" y="2467744"/>
            <a:ext cx="754257" cy="745232"/>
          </a:xfrm>
          <a:prstGeom prst="star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3847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現在の</a:t>
            </a:r>
            <a:r>
              <a:rPr kumimoji="1" lang="en-US" altLang="ja-JP" sz="3600" dirty="0"/>
              <a:t>PA</a:t>
            </a:r>
            <a:r>
              <a:rPr kumimoji="1" lang="ja-JP" altLang="en-US" sz="3600" dirty="0"/>
              <a:t>と</a:t>
            </a:r>
            <a:r>
              <a:rPr kumimoji="1" lang="en-US" altLang="ja-JP" sz="3600" dirty="0"/>
              <a:t>NP</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15002279"/>
              </p:ext>
            </p:extLst>
          </p:nvPr>
        </p:nvGraphicFramePr>
        <p:xfrm>
          <a:off x="395536" y="1196752"/>
          <a:ext cx="8229600" cy="5308308"/>
        </p:xfrm>
        <a:graphic>
          <a:graphicData uri="http://schemas.openxmlformats.org/drawingml/2006/table">
            <a:tbl>
              <a:tblPr firstRow="1" bandRow="1">
                <a:tableStyleId>{BC89EF96-8CEA-46FF-86C4-4CE0E7609802}</a:tableStyleId>
              </a:tblPr>
              <a:tblGrid>
                <a:gridCol w="325070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3250704">
                  <a:extLst>
                    <a:ext uri="{9D8B030D-6E8A-4147-A177-3AD203B41FA5}">
                      <a16:colId xmlns:a16="http://schemas.microsoft.com/office/drawing/2014/main" val="20002"/>
                    </a:ext>
                  </a:extLst>
                </a:gridCol>
              </a:tblGrid>
              <a:tr h="542217">
                <a:tc>
                  <a:txBody>
                    <a:bodyPr/>
                    <a:lstStyle/>
                    <a:p>
                      <a:r>
                        <a:rPr kumimoji="1" lang="en-US" altLang="ja-JP" sz="2800" dirty="0">
                          <a:solidFill>
                            <a:schemeClr val="accent3">
                              <a:lumMod val="75000"/>
                            </a:schemeClr>
                          </a:solidFill>
                        </a:rPr>
                        <a:t>PA</a:t>
                      </a:r>
                      <a:endParaRPr kumimoji="1" lang="ja-JP" altLang="en-US" sz="2800" dirty="0">
                        <a:solidFill>
                          <a:schemeClr val="accent3">
                            <a:lumMod val="75000"/>
                          </a:schemeClr>
                        </a:solidFill>
                      </a:endParaRPr>
                    </a:p>
                  </a:txBody>
                  <a:tcPr/>
                </a:tc>
                <a:tc>
                  <a:txBody>
                    <a:bodyPr/>
                    <a:lstStyle/>
                    <a:p>
                      <a:endParaRPr kumimoji="1" lang="ja-JP" altLang="en-US" sz="2800" dirty="0"/>
                    </a:p>
                  </a:txBody>
                  <a:tcPr/>
                </a:tc>
                <a:tc>
                  <a:txBody>
                    <a:bodyPr/>
                    <a:lstStyle/>
                    <a:p>
                      <a:r>
                        <a:rPr kumimoji="1" lang="en-US" altLang="ja-JP" sz="2800" dirty="0">
                          <a:solidFill>
                            <a:srgbClr val="951414"/>
                          </a:solidFill>
                        </a:rPr>
                        <a:t>NP</a:t>
                      </a:r>
                      <a:endParaRPr kumimoji="1" lang="ja-JP" altLang="en-US" sz="2800" dirty="0">
                        <a:solidFill>
                          <a:srgbClr val="951414"/>
                        </a:solidFill>
                      </a:endParaRPr>
                    </a:p>
                  </a:txBody>
                  <a:tcPr/>
                </a:tc>
                <a:extLst>
                  <a:ext uri="{0D108BD9-81ED-4DB2-BD59-A6C34878D82A}">
                    <a16:rowId xmlns:a16="http://schemas.microsoft.com/office/drawing/2014/main" val="10000"/>
                  </a:ext>
                </a:extLst>
              </a:tr>
              <a:tr h="542217">
                <a:tc>
                  <a:txBody>
                    <a:bodyPr/>
                    <a:lstStyle/>
                    <a:p>
                      <a:r>
                        <a:rPr kumimoji="1" lang="en-US" altLang="ja-JP" sz="2000" dirty="0"/>
                        <a:t>123,000</a:t>
                      </a:r>
                      <a:endParaRPr kumimoji="1" lang="ja-JP" altLang="en-US" sz="2000" dirty="0"/>
                    </a:p>
                  </a:txBody>
                  <a:tcPr>
                    <a:solidFill>
                      <a:srgbClr val="9AD1F9">
                        <a:alpha val="20000"/>
                      </a:srgbClr>
                    </a:solidFill>
                  </a:tcPr>
                </a:tc>
                <a:tc>
                  <a:txBody>
                    <a:bodyPr/>
                    <a:lstStyle/>
                    <a:p>
                      <a:r>
                        <a:rPr kumimoji="1" lang="ja-JP" altLang="en-US" dirty="0"/>
                        <a:t>資格保持者数</a:t>
                      </a:r>
                    </a:p>
                  </a:txBody>
                  <a:tcPr/>
                </a:tc>
                <a:tc>
                  <a:txBody>
                    <a:bodyPr/>
                    <a:lstStyle/>
                    <a:p>
                      <a:r>
                        <a:rPr kumimoji="1" lang="en-US" altLang="ja-JP" sz="2000" dirty="0"/>
                        <a:t>248,000</a:t>
                      </a:r>
                      <a:endParaRPr kumimoji="1" lang="ja-JP" altLang="en-US" sz="2000" dirty="0"/>
                    </a:p>
                  </a:txBody>
                  <a:tcPr>
                    <a:solidFill>
                      <a:schemeClr val="accent4">
                        <a:lumMod val="40000"/>
                        <a:lumOff val="60000"/>
                        <a:alpha val="20000"/>
                      </a:schemeClr>
                    </a:solidFill>
                  </a:tcPr>
                </a:tc>
                <a:extLst>
                  <a:ext uri="{0D108BD9-81ED-4DB2-BD59-A6C34878D82A}">
                    <a16:rowId xmlns:a16="http://schemas.microsoft.com/office/drawing/2014/main" val="10001"/>
                  </a:ext>
                </a:extLst>
              </a:tr>
              <a:tr h="542217">
                <a:tc>
                  <a:txBody>
                    <a:bodyPr/>
                    <a:lstStyle/>
                    <a:p>
                      <a:r>
                        <a:rPr kumimoji="1" lang="en-US" altLang="ja-JP" sz="2000" dirty="0"/>
                        <a:t>120,090</a:t>
                      </a:r>
                      <a:endParaRPr kumimoji="1" lang="ja-JP" altLang="en-US" sz="2000" dirty="0"/>
                    </a:p>
                  </a:txBody>
                  <a:tcPr/>
                </a:tc>
                <a:tc>
                  <a:txBody>
                    <a:bodyPr/>
                    <a:lstStyle/>
                    <a:p>
                      <a:r>
                        <a:rPr kumimoji="1" lang="ja-JP" altLang="en-US" dirty="0"/>
                        <a:t>就業者数</a:t>
                      </a:r>
                    </a:p>
                  </a:txBody>
                  <a:tcPr/>
                </a:tc>
                <a:tc>
                  <a:txBody>
                    <a:bodyPr/>
                    <a:lstStyle/>
                    <a:p>
                      <a:r>
                        <a:rPr kumimoji="1" lang="en-US" altLang="ja-JP" sz="2000" dirty="0"/>
                        <a:t>200,600</a:t>
                      </a:r>
                      <a:endParaRPr kumimoji="1" lang="ja-JP" altLang="en-US" sz="2000" dirty="0"/>
                    </a:p>
                  </a:txBody>
                  <a:tcPr/>
                </a:tc>
                <a:extLst>
                  <a:ext uri="{0D108BD9-81ED-4DB2-BD59-A6C34878D82A}">
                    <a16:rowId xmlns:a16="http://schemas.microsoft.com/office/drawing/2014/main" val="10002"/>
                  </a:ext>
                </a:extLst>
              </a:tr>
              <a:tr h="542217">
                <a:tc>
                  <a:txBody>
                    <a:bodyPr/>
                    <a:lstStyle/>
                    <a:p>
                      <a:r>
                        <a:rPr kumimoji="1" lang="ja-JP" altLang="en-US" sz="2000" dirty="0"/>
                        <a:t>修士以上</a:t>
                      </a:r>
                    </a:p>
                  </a:txBody>
                  <a:tcPr>
                    <a:solidFill>
                      <a:srgbClr val="9AD1F9">
                        <a:alpha val="20000"/>
                      </a:srgbClr>
                    </a:solidFill>
                  </a:tcPr>
                </a:tc>
                <a:tc>
                  <a:txBody>
                    <a:bodyPr/>
                    <a:lstStyle/>
                    <a:p>
                      <a:r>
                        <a:rPr kumimoji="1" lang="ja-JP" altLang="en-US" dirty="0"/>
                        <a:t>求められる学位</a:t>
                      </a:r>
                    </a:p>
                  </a:txBody>
                  <a:tcPr/>
                </a:tc>
                <a:tc>
                  <a:txBody>
                    <a:bodyPr/>
                    <a:lstStyle/>
                    <a:p>
                      <a:r>
                        <a:rPr kumimoji="1" lang="ja-JP" altLang="en-US" sz="2000" dirty="0"/>
                        <a:t>修士以上</a:t>
                      </a:r>
                    </a:p>
                  </a:txBody>
                  <a:tcPr>
                    <a:solidFill>
                      <a:srgbClr val="F19B9B">
                        <a:alpha val="20000"/>
                      </a:srgbClr>
                    </a:solidFill>
                  </a:tcPr>
                </a:tc>
                <a:extLst>
                  <a:ext uri="{0D108BD9-81ED-4DB2-BD59-A6C34878D82A}">
                    <a16:rowId xmlns:a16="http://schemas.microsoft.com/office/drawing/2014/main" val="10003"/>
                  </a:ext>
                </a:extLst>
              </a:tr>
              <a:tr h="2540251">
                <a:tc>
                  <a:txBody>
                    <a:bodyPr/>
                    <a:lstStyle/>
                    <a:p>
                      <a:r>
                        <a:rPr kumimoji="1" lang="ja-JP" altLang="ja-JP" sz="2000" kern="1200" dirty="0">
                          <a:solidFill>
                            <a:schemeClr val="tx1"/>
                          </a:solidFill>
                          <a:effectLst/>
                          <a:latin typeface="+mn-lt"/>
                          <a:ea typeface="+mn-ea"/>
                          <a:cs typeface="+mn-cs"/>
                        </a:rPr>
                        <a:t>家庭</a:t>
                      </a:r>
                      <a:r>
                        <a:rPr kumimoji="1" lang="en-US" altLang="ja-JP" sz="2000" kern="1200" dirty="0">
                          <a:solidFill>
                            <a:schemeClr val="tx1"/>
                          </a:solidFill>
                          <a:effectLst/>
                          <a:latin typeface="+mn-lt"/>
                          <a:ea typeface="+mn-ea"/>
                          <a:cs typeface="+mn-cs"/>
                        </a:rPr>
                        <a:t>/</a:t>
                      </a:r>
                      <a:r>
                        <a:rPr kumimoji="1" lang="ja-JP" altLang="ja-JP" sz="2000" kern="1200" dirty="0">
                          <a:solidFill>
                            <a:schemeClr val="tx1"/>
                          </a:solidFill>
                          <a:effectLst/>
                          <a:latin typeface="+mn-lt"/>
                          <a:ea typeface="+mn-ea"/>
                          <a:cs typeface="+mn-cs"/>
                        </a:rPr>
                        <a:t>総合医学</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21.0%</a:t>
                      </a:r>
                    </a:p>
                    <a:p>
                      <a:r>
                        <a:rPr kumimoji="1" lang="ja-JP" altLang="ja-JP" sz="2000" kern="1200" dirty="0">
                          <a:solidFill>
                            <a:schemeClr val="tx1"/>
                          </a:solidFill>
                          <a:effectLst/>
                          <a:latin typeface="+mn-lt"/>
                          <a:ea typeface="+mn-ea"/>
                          <a:cs typeface="+mn-cs"/>
                        </a:rPr>
                        <a:t>外科系専門</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18.6%</a:t>
                      </a:r>
                    </a:p>
                    <a:p>
                      <a:r>
                        <a:rPr kumimoji="1" lang="ja-JP" altLang="ja-JP" sz="2000" kern="1200" dirty="0">
                          <a:solidFill>
                            <a:schemeClr val="tx1"/>
                          </a:solidFill>
                          <a:effectLst/>
                          <a:latin typeface="+mn-lt"/>
                          <a:ea typeface="+mn-ea"/>
                          <a:cs typeface="+mn-cs"/>
                        </a:rPr>
                        <a:t>救急</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13.4%</a:t>
                      </a:r>
                    </a:p>
                    <a:p>
                      <a:r>
                        <a:rPr kumimoji="1" lang="ja-JP" altLang="ja-JP" sz="2000" kern="1200" dirty="0">
                          <a:solidFill>
                            <a:schemeClr val="tx1"/>
                          </a:solidFill>
                          <a:effectLst/>
                          <a:latin typeface="+mn-lt"/>
                          <a:ea typeface="+mn-ea"/>
                          <a:cs typeface="+mn-cs"/>
                        </a:rPr>
                        <a:t>内科系専門</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8.6%</a:t>
                      </a:r>
                    </a:p>
                    <a:p>
                      <a:r>
                        <a:rPr kumimoji="1" lang="ja-JP" altLang="ja-JP" sz="2000" kern="1200" dirty="0">
                          <a:solidFill>
                            <a:schemeClr val="tx1"/>
                          </a:solidFill>
                          <a:effectLst/>
                          <a:latin typeface="+mn-lt"/>
                          <a:ea typeface="+mn-ea"/>
                          <a:cs typeface="+mn-cs"/>
                        </a:rPr>
                        <a:t>内科系総合</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5.3%</a:t>
                      </a:r>
                    </a:p>
                    <a:p>
                      <a:r>
                        <a:rPr kumimoji="1" lang="ja-JP" altLang="ja-JP" sz="2000" kern="1200" dirty="0">
                          <a:solidFill>
                            <a:schemeClr val="tx1"/>
                          </a:solidFill>
                          <a:effectLst/>
                          <a:latin typeface="+mn-lt"/>
                          <a:ea typeface="+mn-ea"/>
                          <a:cs typeface="+mn-cs"/>
                        </a:rPr>
                        <a:t>皮膚科</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4.0%</a:t>
                      </a:r>
                    </a:p>
                    <a:p>
                      <a:r>
                        <a:rPr kumimoji="1" lang="ja-JP" altLang="ja-JP" sz="2000" kern="1200" dirty="0">
                          <a:solidFill>
                            <a:schemeClr val="tx1"/>
                          </a:solidFill>
                          <a:effectLst/>
                          <a:latin typeface="+mn-lt"/>
                          <a:ea typeface="+mn-ea"/>
                          <a:cs typeface="+mn-cs"/>
                        </a:rPr>
                        <a:t>病院</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3.3%</a:t>
                      </a:r>
                    </a:p>
                    <a:p>
                      <a:r>
                        <a:rPr kumimoji="1" lang="ja-JP" altLang="ja-JP" sz="2000" kern="1200" dirty="0">
                          <a:solidFill>
                            <a:schemeClr val="tx1"/>
                          </a:solidFill>
                          <a:effectLst/>
                          <a:latin typeface="+mn-lt"/>
                          <a:ea typeface="+mn-ea"/>
                          <a:cs typeface="+mn-cs"/>
                        </a:rPr>
                        <a:t>外科系一般</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3.0%</a:t>
                      </a:r>
                    </a:p>
                    <a:p>
                      <a:r>
                        <a:rPr kumimoji="1" lang="ja-JP" altLang="ja-JP" sz="2000" kern="1200" dirty="0">
                          <a:solidFill>
                            <a:schemeClr val="tx1"/>
                          </a:solidFill>
                          <a:effectLst/>
                          <a:latin typeface="+mn-lt"/>
                          <a:ea typeface="+mn-ea"/>
                          <a:cs typeface="+mn-cs"/>
                        </a:rPr>
                        <a:t>小児科</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2.0%</a:t>
                      </a:r>
                    </a:p>
                    <a:p>
                      <a:r>
                        <a:rPr kumimoji="1" lang="ja-JP" altLang="ja-JP" sz="2000" kern="1200" dirty="0">
                          <a:solidFill>
                            <a:schemeClr val="tx1"/>
                          </a:solidFill>
                          <a:effectLst/>
                          <a:latin typeface="+mn-lt"/>
                          <a:ea typeface="+mn-ea"/>
                          <a:cs typeface="+mn-cs"/>
                        </a:rPr>
                        <a:t>労働衛生</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1.6</a:t>
                      </a:r>
                      <a:r>
                        <a:rPr kumimoji="1" lang="ja-JP" altLang="ja-JP" sz="2000" kern="1200" dirty="0">
                          <a:solidFill>
                            <a:schemeClr val="tx1"/>
                          </a:solidFill>
                          <a:effectLst/>
                          <a:latin typeface="+mn-lt"/>
                          <a:ea typeface="+mn-ea"/>
                          <a:cs typeface="+mn-cs"/>
                        </a:rPr>
                        <a:t>％</a:t>
                      </a:r>
                      <a:r>
                        <a:rPr lang="ja-JP" altLang="ja-JP" sz="2000" dirty="0">
                          <a:effectLst/>
                        </a:rPr>
                        <a:t> </a:t>
                      </a:r>
                      <a:endParaRPr kumimoji="1" lang="ja-JP" altLang="en-US" sz="2000" dirty="0"/>
                    </a:p>
                  </a:txBody>
                  <a:tcPr/>
                </a:tc>
                <a:tc>
                  <a:txBody>
                    <a:bodyPr/>
                    <a:lstStyle/>
                    <a:p>
                      <a:r>
                        <a:rPr kumimoji="1" lang="ja-JP" altLang="en-US" dirty="0"/>
                        <a:t>活動している</a:t>
                      </a:r>
                      <a:r>
                        <a:rPr kumimoji="1" lang="en-US" altLang="ja-JP" dirty="0"/>
                        <a:t>/</a:t>
                      </a:r>
                      <a:r>
                        <a:rPr kumimoji="1" lang="ja-JP" altLang="en-US" dirty="0"/>
                        <a:t>専門としている</a:t>
                      </a:r>
                      <a:endParaRPr kumimoji="1" lang="en-US" altLang="ja-JP" dirty="0"/>
                    </a:p>
                    <a:p>
                      <a:r>
                        <a:rPr kumimoji="1" lang="ja-JP" altLang="en-US" dirty="0"/>
                        <a:t>分野</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家庭医学　</a:t>
                      </a:r>
                      <a:r>
                        <a:rPr kumimoji="1" lang="en-US" altLang="ja-JP" sz="2000" dirty="0"/>
                        <a:t>54.5%</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成人　</a:t>
                      </a:r>
                      <a:r>
                        <a:rPr kumimoji="1" lang="en-US" altLang="ja-JP" sz="2000" dirty="0"/>
                        <a:t>19.3%</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急性期　</a:t>
                      </a:r>
                      <a:r>
                        <a:rPr kumimoji="1" lang="en-US" altLang="ja-JP" sz="2000" dirty="0"/>
                        <a:t>7.5%</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小児科　</a:t>
                      </a:r>
                      <a:r>
                        <a:rPr kumimoji="1" lang="en-US" altLang="ja-JP" sz="2000" dirty="0"/>
                        <a:t>5.3%</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女性医学　</a:t>
                      </a:r>
                      <a:r>
                        <a:rPr kumimoji="1" lang="en-US" altLang="ja-JP" sz="2000" dirty="0"/>
                        <a:t>4.9%</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精神科　</a:t>
                      </a:r>
                      <a:r>
                        <a:rPr kumimoji="1" lang="en-US" altLang="ja-JP" sz="2000" dirty="0"/>
                        <a:t>3.7%</a:t>
                      </a:r>
                      <a:endParaRPr kumimoji="1" lang="ja-JP" altLang="en-US" sz="2000" dirty="0"/>
                    </a:p>
                    <a:p>
                      <a:r>
                        <a:rPr kumimoji="1" lang="ja-JP" altLang="en-US" sz="2000" dirty="0"/>
                        <a:t>老年　</a:t>
                      </a:r>
                      <a:r>
                        <a:rPr kumimoji="1" lang="en-US" altLang="ja-JP" sz="2000" dirty="0"/>
                        <a:t>2.5%</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腫瘍　</a:t>
                      </a:r>
                      <a:r>
                        <a:rPr kumimoji="1" lang="en-US" altLang="ja-JP" sz="2000" dirty="0"/>
                        <a:t>1.2%</a:t>
                      </a:r>
                      <a:r>
                        <a:rPr kumimoji="1" lang="ja-JP" altLang="en-US" sz="2000" dirty="0"/>
                        <a:t> </a:t>
                      </a:r>
                      <a:endParaRPr kumimoji="1" lang="en-US" altLang="ja-JP" sz="2000" dirty="0"/>
                    </a:p>
                    <a:p>
                      <a:r>
                        <a:rPr kumimoji="1" lang="ja-JP" altLang="en-US" sz="2000" dirty="0"/>
                        <a:t>産科　</a:t>
                      </a:r>
                      <a:r>
                        <a:rPr kumimoji="1" lang="en-US" altLang="ja-JP" sz="2000" dirty="0"/>
                        <a:t>1.1%</a:t>
                      </a:r>
                      <a:endParaRPr kumimoji="1" lang="ja-JP" altLang="en-US"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981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69358762"/>
              </p:ext>
            </p:extLst>
          </p:nvPr>
        </p:nvGraphicFramePr>
        <p:xfrm>
          <a:off x="467544" y="404664"/>
          <a:ext cx="8229600" cy="6166760"/>
        </p:xfrm>
        <a:graphic>
          <a:graphicData uri="http://schemas.openxmlformats.org/drawingml/2006/table">
            <a:tbl>
              <a:tblPr firstRow="1" bandRow="1">
                <a:tableStyleId>{BC89EF96-8CEA-46FF-86C4-4CE0E7609802}</a:tableStyleId>
              </a:tblPr>
              <a:tblGrid>
                <a:gridCol w="339472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3250704">
                  <a:extLst>
                    <a:ext uri="{9D8B030D-6E8A-4147-A177-3AD203B41FA5}">
                      <a16:colId xmlns:a16="http://schemas.microsoft.com/office/drawing/2014/main" val="20002"/>
                    </a:ext>
                  </a:extLst>
                </a:gridCol>
              </a:tblGrid>
              <a:tr h="588920">
                <a:tc>
                  <a:txBody>
                    <a:bodyPr/>
                    <a:lstStyle/>
                    <a:p>
                      <a:r>
                        <a:rPr kumimoji="1" lang="en-US" altLang="ja-JP" sz="2800" dirty="0">
                          <a:solidFill>
                            <a:schemeClr val="accent3">
                              <a:lumMod val="75000"/>
                            </a:schemeClr>
                          </a:solidFill>
                        </a:rPr>
                        <a:t>PA</a:t>
                      </a:r>
                      <a:endParaRPr kumimoji="1" lang="ja-JP" altLang="en-US" sz="2800" dirty="0">
                        <a:solidFill>
                          <a:schemeClr val="accent3">
                            <a:lumMod val="75000"/>
                          </a:schemeClr>
                        </a:solidFill>
                      </a:endParaRPr>
                    </a:p>
                  </a:txBody>
                  <a:tcPr/>
                </a:tc>
                <a:tc>
                  <a:txBody>
                    <a:bodyPr/>
                    <a:lstStyle/>
                    <a:p>
                      <a:endParaRPr kumimoji="1" lang="ja-JP" altLang="en-US" sz="2800" dirty="0"/>
                    </a:p>
                  </a:txBody>
                  <a:tcPr/>
                </a:tc>
                <a:tc>
                  <a:txBody>
                    <a:bodyPr/>
                    <a:lstStyle/>
                    <a:p>
                      <a:r>
                        <a:rPr kumimoji="1" lang="en-US" altLang="ja-JP" sz="2800" dirty="0">
                          <a:solidFill>
                            <a:schemeClr val="accent4">
                              <a:lumMod val="75000"/>
                            </a:schemeClr>
                          </a:solidFill>
                        </a:rPr>
                        <a:t>NP</a:t>
                      </a:r>
                      <a:endParaRPr kumimoji="1" lang="ja-JP" altLang="en-US" sz="2800" dirty="0">
                        <a:solidFill>
                          <a:schemeClr val="accent4">
                            <a:lumMod val="75000"/>
                          </a:schemeClr>
                        </a:solidFill>
                      </a:endParaRPr>
                    </a:p>
                  </a:txBody>
                  <a:tcPr/>
                </a:tc>
                <a:extLst>
                  <a:ext uri="{0D108BD9-81ED-4DB2-BD59-A6C34878D82A}">
                    <a16:rowId xmlns:a16="http://schemas.microsoft.com/office/drawing/2014/main" val="10000"/>
                  </a:ext>
                </a:extLst>
              </a:tr>
              <a:tr h="5404201">
                <a:tc>
                  <a:txBody>
                    <a:bodyPr/>
                    <a:lstStyle/>
                    <a:p>
                      <a:r>
                        <a:rPr kumimoji="1" lang="ja-JP" altLang="ja-JP" sz="2000" kern="1200" dirty="0">
                          <a:solidFill>
                            <a:schemeClr val="tx1"/>
                          </a:solidFill>
                          <a:effectLst/>
                          <a:latin typeface="+mn-lt"/>
                          <a:ea typeface="+mn-ea"/>
                          <a:cs typeface="+mn-cs"/>
                        </a:rPr>
                        <a:t>ドクターズオフィス</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43.6%</a:t>
                      </a:r>
                    </a:p>
                    <a:p>
                      <a:r>
                        <a:rPr kumimoji="1" lang="ja-JP" altLang="ja-JP" sz="2000" kern="1200" dirty="0">
                          <a:solidFill>
                            <a:schemeClr val="tx1"/>
                          </a:solidFill>
                          <a:effectLst/>
                          <a:latin typeface="+mn-lt"/>
                          <a:ea typeface="+mn-ea"/>
                          <a:cs typeface="+mn-cs"/>
                        </a:rPr>
                        <a:t>病院</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37.7%</a:t>
                      </a:r>
                    </a:p>
                    <a:p>
                      <a:r>
                        <a:rPr kumimoji="1" lang="ja-JP" altLang="ja-JP" sz="2000" kern="1200" dirty="0">
                          <a:solidFill>
                            <a:schemeClr val="tx1"/>
                          </a:solidFill>
                          <a:effectLst/>
                          <a:latin typeface="+mn-lt"/>
                          <a:ea typeface="+mn-ea"/>
                          <a:cs typeface="+mn-cs"/>
                        </a:rPr>
                        <a:t>連邦政府系施設</a:t>
                      </a:r>
                      <a:r>
                        <a:rPr kumimoji="1" lang="en-US" altLang="ja-JP" sz="2000" kern="1200" dirty="0">
                          <a:solidFill>
                            <a:schemeClr val="tx1"/>
                          </a:solidFill>
                          <a:effectLst/>
                          <a:latin typeface="+mn-lt"/>
                          <a:ea typeface="+mn-ea"/>
                          <a:cs typeface="+mn-cs"/>
                        </a:rPr>
                        <a:t>/</a:t>
                      </a:r>
                      <a:r>
                        <a:rPr kumimoji="1" lang="ja-JP" altLang="ja-JP" sz="2000" kern="1200" dirty="0">
                          <a:solidFill>
                            <a:schemeClr val="tx1"/>
                          </a:solidFill>
                          <a:effectLst/>
                          <a:latin typeface="+mn-lt"/>
                          <a:ea typeface="+mn-ea"/>
                          <a:cs typeface="+mn-cs"/>
                        </a:rPr>
                        <a:t>病院等</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6.2%</a:t>
                      </a:r>
                    </a:p>
                    <a:p>
                      <a:r>
                        <a:rPr kumimoji="1" lang="ja-JP" altLang="ja-JP" sz="2000" kern="1200" dirty="0">
                          <a:solidFill>
                            <a:schemeClr val="tx1"/>
                          </a:solidFill>
                          <a:effectLst/>
                          <a:latin typeface="+mn-lt"/>
                          <a:ea typeface="+mn-ea"/>
                          <a:cs typeface="+mn-cs"/>
                        </a:rPr>
                        <a:t>コミュニティヘルスセンター</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3.7%</a:t>
                      </a:r>
                      <a:r>
                        <a:rPr kumimoji="1" lang="ja-JP" altLang="ja-JP" sz="2000" kern="1200" dirty="0">
                          <a:solidFill>
                            <a:schemeClr val="tx1"/>
                          </a:solidFill>
                          <a:effectLst/>
                          <a:latin typeface="+mn-lt"/>
                          <a:ea typeface="+mn-ea"/>
                          <a:cs typeface="+mn-cs"/>
                        </a:rPr>
                        <a:t>郊外のクリニック</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2.5%</a:t>
                      </a:r>
                    </a:p>
                    <a:p>
                      <a:r>
                        <a:rPr kumimoji="1" lang="ja-JP" altLang="ja-JP" sz="2000" kern="1200" dirty="0">
                          <a:solidFill>
                            <a:schemeClr val="tx1"/>
                          </a:solidFill>
                          <a:effectLst/>
                          <a:latin typeface="+mn-lt"/>
                          <a:ea typeface="+mn-ea"/>
                          <a:cs typeface="+mn-cs"/>
                        </a:rPr>
                        <a:t>公的</a:t>
                      </a:r>
                      <a:r>
                        <a:rPr kumimoji="1" lang="en-US" altLang="ja-JP" sz="2000" kern="1200" dirty="0">
                          <a:solidFill>
                            <a:schemeClr val="tx1"/>
                          </a:solidFill>
                          <a:effectLst/>
                          <a:latin typeface="+mn-lt"/>
                          <a:ea typeface="+mn-ea"/>
                          <a:cs typeface="+mn-cs"/>
                        </a:rPr>
                        <a:t>/</a:t>
                      </a:r>
                      <a:r>
                        <a:rPr kumimoji="1" lang="ja-JP" altLang="ja-JP" sz="2000" kern="1200" dirty="0">
                          <a:solidFill>
                            <a:schemeClr val="tx1"/>
                          </a:solidFill>
                          <a:effectLst/>
                          <a:latin typeface="+mn-lt"/>
                          <a:ea typeface="+mn-ea"/>
                          <a:cs typeface="+mn-cs"/>
                        </a:rPr>
                        <a:t>コミュニティクリニック</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1.6%</a:t>
                      </a:r>
                      <a:r>
                        <a:rPr kumimoji="1" lang="ja-JP" altLang="ja-JP" sz="2000" kern="1200" dirty="0">
                          <a:solidFill>
                            <a:schemeClr val="tx1"/>
                          </a:solidFill>
                          <a:effectLst/>
                          <a:latin typeface="+mn-lt"/>
                          <a:ea typeface="+mn-ea"/>
                          <a:cs typeface="+mn-cs"/>
                        </a:rPr>
                        <a:t>労働衛生施設</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1.2%</a:t>
                      </a:r>
                    </a:p>
                    <a:p>
                      <a:r>
                        <a:rPr kumimoji="1" lang="ja-JP" altLang="ja-JP" sz="2000" kern="1200" dirty="0">
                          <a:solidFill>
                            <a:schemeClr val="tx1"/>
                          </a:solidFill>
                          <a:effectLst/>
                          <a:latin typeface="+mn-lt"/>
                          <a:ea typeface="+mn-ea"/>
                          <a:cs typeface="+mn-cs"/>
                        </a:rPr>
                        <a:t>学校</a:t>
                      </a:r>
                      <a:r>
                        <a:rPr kumimoji="1" lang="en-US" altLang="ja-JP" sz="2000" kern="1200" dirty="0">
                          <a:solidFill>
                            <a:schemeClr val="tx1"/>
                          </a:solidFill>
                          <a:effectLst/>
                          <a:latin typeface="+mn-lt"/>
                          <a:ea typeface="+mn-ea"/>
                          <a:cs typeface="+mn-cs"/>
                        </a:rPr>
                        <a:t>/</a:t>
                      </a:r>
                      <a:r>
                        <a:rPr kumimoji="1" lang="ja-JP" altLang="ja-JP" sz="2000" kern="1200" dirty="0">
                          <a:solidFill>
                            <a:schemeClr val="tx1"/>
                          </a:solidFill>
                          <a:effectLst/>
                          <a:latin typeface="+mn-lt"/>
                          <a:ea typeface="+mn-ea"/>
                          <a:cs typeface="+mn-cs"/>
                        </a:rPr>
                        <a:t>大学のヘルスセンターやクリニック</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1.0%</a:t>
                      </a:r>
                    </a:p>
                    <a:p>
                      <a:r>
                        <a:rPr kumimoji="1" lang="ja-JP" altLang="ja-JP" sz="2000" kern="1200" dirty="0">
                          <a:solidFill>
                            <a:schemeClr val="tx1"/>
                          </a:solidFill>
                          <a:effectLst/>
                          <a:latin typeface="+mn-lt"/>
                          <a:ea typeface="+mn-ea"/>
                          <a:cs typeface="+mn-cs"/>
                        </a:rPr>
                        <a:t>長期ケア施設</a:t>
                      </a:r>
                      <a:r>
                        <a:rPr kumimoji="1" lang="en-US" altLang="ja-JP" sz="2000" kern="1200" dirty="0">
                          <a:solidFill>
                            <a:schemeClr val="tx1"/>
                          </a:solidFill>
                          <a:effectLst/>
                          <a:latin typeface="+mn-lt"/>
                          <a:ea typeface="+mn-ea"/>
                          <a:cs typeface="+mn-cs"/>
                        </a:rPr>
                        <a:t>/</a:t>
                      </a:r>
                      <a:r>
                        <a:rPr kumimoji="1" lang="ja-JP" altLang="ja-JP" sz="2000" kern="1200" dirty="0">
                          <a:solidFill>
                            <a:schemeClr val="tx1"/>
                          </a:solidFill>
                          <a:effectLst/>
                          <a:latin typeface="+mn-lt"/>
                          <a:ea typeface="+mn-ea"/>
                          <a:cs typeface="+mn-cs"/>
                        </a:rPr>
                        <a:t>ナーシングホーム</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0.7%</a:t>
                      </a:r>
                    </a:p>
                    <a:p>
                      <a:r>
                        <a:rPr kumimoji="1" lang="ja-JP" altLang="ja-JP" sz="2000" kern="1200" dirty="0">
                          <a:solidFill>
                            <a:schemeClr val="tx1"/>
                          </a:solidFill>
                          <a:effectLst/>
                          <a:latin typeface="+mn-lt"/>
                          <a:ea typeface="+mn-ea"/>
                          <a:cs typeface="+mn-cs"/>
                        </a:rPr>
                        <a:t>精神疾患施設</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0.5%</a:t>
                      </a:r>
                    </a:p>
                    <a:p>
                      <a:r>
                        <a:rPr kumimoji="1" lang="ja-JP" altLang="ja-JP" sz="2000" kern="1200" dirty="0">
                          <a:solidFill>
                            <a:schemeClr val="tx1"/>
                          </a:solidFill>
                          <a:effectLst/>
                          <a:latin typeface="+mn-lt"/>
                          <a:ea typeface="+mn-ea"/>
                          <a:cs typeface="+mn-cs"/>
                        </a:rPr>
                        <a:t>外来外科センター</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0.4%</a:t>
                      </a:r>
                    </a:p>
                    <a:p>
                      <a:r>
                        <a:rPr kumimoji="1" lang="ja-JP" altLang="ja-JP" sz="2000" kern="1200" dirty="0">
                          <a:solidFill>
                            <a:schemeClr val="tx1"/>
                          </a:solidFill>
                          <a:effectLst/>
                          <a:latin typeface="+mn-lt"/>
                          <a:ea typeface="+mn-ea"/>
                          <a:cs typeface="+mn-cs"/>
                        </a:rPr>
                        <a:t>リハビリ施設</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0.3%</a:t>
                      </a:r>
                    </a:p>
                    <a:p>
                      <a:r>
                        <a:rPr kumimoji="1" lang="ja-JP" altLang="ja-JP" sz="2000" kern="1200" dirty="0">
                          <a:solidFill>
                            <a:schemeClr val="tx1"/>
                          </a:solidFill>
                          <a:effectLst/>
                          <a:latin typeface="+mn-lt"/>
                          <a:ea typeface="+mn-ea"/>
                          <a:cs typeface="+mn-cs"/>
                        </a:rPr>
                        <a:t>無料診療所</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0.1%</a:t>
                      </a:r>
                    </a:p>
                    <a:p>
                      <a:r>
                        <a:rPr kumimoji="1" lang="ja-JP" altLang="ja-JP" sz="2000" kern="1200" dirty="0">
                          <a:solidFill>
                            <a:schemeClr val="tx1"/>
                          </a:solidFill>
                          <a:effectLst/>
                          <a:latin typeface="+mn-lt"/>
                          <a:ea typeface="+mn-ea"/>
                          <a:cs typeface="+mn-cs"/>
                        </a:rPr>
                        <a:t>在宅医療組織</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0.1%</a:t>
                      </a:r>
                    </a:p>
                    <a:p>
                      <a:r>
                        <a:rPr kumimoji="1" lang="ja-JP" altLang="ja-JP" sz="2000" kern="1200" dirty="0">
                          <a:solidFill>
                            <a:schemeClr val="tx1"/>
                          </a:solidFill>
                          <a:effectLst/>
                          <a:latin typeface="+mn-lt"/>
                          <a:ea typeface="+mn-ea"/>
                          <a:cs typeface="+mn-cs"/>
                        </a:rPr>
                        <a:t>ホスピス</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0.1%</a:t>
                      </a:r>
                      <a:r>
                        <a:rPr kumimoji="1" lang="ja-JP" altLang="ja-JP" sz="2000" kern="1200" dirty="0">
                          <a:solidFill>
                            <a:schemeClr val="tx1"/>
                          </a:solidFill>
                          <a:effectLst/>
                          <a:latin typeface="+mn-lt"/>
                          <a:ea typeface="+mn-ea"/>
                          <a:cs typeface="+mn-cs"/>
                        </a:rPr>
                        <a:t>未満</a:t>
                      </a:r>
                      <a:r>
                        <a:rPr lang="ja-JP" altLang="ja-JP" sz="2000" dirty="0">
                          <a:effectLst/>
                        </a:rPr>
                        <a:t> </a:t>
                      </a:r>
                      <a:endParaRPr kumimoji="1" lang="ja-JP" altLang="en-US" sz="2000" dirty="0"/>
                    </a:p>
                  </a:txBody>
                  <a:tcPr>
                    <a:solidFill>
                      <a:schemeClr val="accent3">
                        <a:lumMod val="40000"/>
                        <a:lumOff val="60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勤務している場所</a:t>
                      </a:r>
                    </a:p>
                    <a:p>
                      <a:endParaRPr kumimoji="1" lang="ja-JP" altLang="en-US" sz="2000" dirty="0"/>
                    </a:p>
                  </a:txBody>
                  <a:tcPr/>
                </a:tc>
                <a:tc>
                  <a:txBody>
                    <a:bodyPr/>
                    <a:lstStyle/>
                    <a:p>
                      <a:r>
                        <a:rPr kumimoji="1" lang="ja-JP" altLang="ja-JP" sz="2000" kern="1200" dirty="0">
                          <a:solidFill>
                            <a:schemeClr val="tx1"/>
                          </a:solidFill>
                          <a:effectLst/>
                          <a:latin typeface="+mn-lt"/>
                          <a:ea typeface="+mn-ea"/>
                          <a:cs typeface="+mn-cs"/>
                        </a:rPr>
                        <a:t>ドクターズオフィス</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22.0%</a:t>
                      </a:r>
                    </a:p>
                    <a:p>
                      <a:r>
                        <a:rPr kumimoji="1" lang="ja-JP" altLang="ja-JP" sz="2000" kern="1200" dirty="0">
                          <a:solidFill>
                            <a:schemeClr val="tx1"/>
                          </a:solidFill>
                          <a:effectLst/>
                          <a:latin typeface="+mn-lt"/>
                          <a:ea typeface="+mn-ea"/>
                          <a:cs typeface="+mn-cs"/>
                        </a:rPr>
                        <a:t>病院</a:t>
                      </a:r>
                      <a:r>
                        <a:rPr kumimoji="1" lang="ja-JP" altLang="en-US" sz="2000" kern="1200" dirty="0">
                          <a:solidFill>
                            <a:schemeClr val="tx1"/>
                          </a:solidFill>
                          <a:effectLst/>
                          <a:latin typeface="+mn-lt"/>
                          <a:ea typeface="+mn-ea"/>
                          <a:cs typeface="+mn-cs"/>
                        </a:rPr>
                        <a:t>（</a:t>
                      </a:r>
                      <a:r>
                        <a:rPr kumimoji="1" lang="ja-JP" altLang="ja-JP" sz="2000" kern="1200" dirty="0">
                          <a:solidFill>
                            <a:schemeClr val="tx1"/>
                          </a:solidFill>
                          <a:effectLst/>
                          <a:latin typeface="+mn-lt"/>
                          <a:ea typeface="+mn-ea"/>
                          <a:cs typeface="+mn-cs"/>
                        </a:rPr>
                        <a:t>外来</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13.2%</a:t>
                      </a:r>
                    </a:p>
                    <a:p>
                      <a:r>
                        <a:rPr kumimoji="1" lang="ja-JP" altLang="ja-JP" sz="2000" kern="1200" dirty="0">
                          <a:solidFill>
                            <a:schemeClr val="tx1"/>
                          </a:solidFill>
                          <a:effectLst/>
                          <a:latin typeface="+mn-lt"/>
                          <a:ea typeface="+mn-ea"/>
                          <a:cs typeface="+mn-cs"/>
                        </a:rPr>
                        <a:t>郊外のクリニック</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3.2%</a:t>
                      </a:r>
                    </a:p>
                    <a:p>
                      <a:r>
                        <a:rPr kumimoji="1" lang="ja-JP" altLang="ja-JP" sz="2000" kern="1200" dirty="0">
                          <a:solidFill>
                            <a:schemeClr val="tx1"/>
                          </a:solidFill>
                          <a:effectLst/>
                          <a:latin typeface="+mn-lt"/>
                          <a:ea typeface="+mn-ea"/>
                          <a:cs typeface="+mn-cs"/>
                        </a:rPr>
                        <a:t>病院</a:t>
                      </a:r>
                      <a:r>
                        <a:rPr kumimoji="1" lang="ja-JP" altLang="en-US" sz="2000" kern="1200" dirty="0">
                          <a:solidFill>
                            <a:schemeClr val="tx1"/>
                          </a:solidFill>
                          <a:effectLst/>
                          <a:latin typeface="+mn-lt"/>
                          <a:ea typeface="+mn-ea"/>
                          <a:cs typeface="+mn-cs"/>
                        </a:rPr>
                        <a:t>（病棟）　</a:t>
                      </a:r>
                      <a:r>
                        <a:rPr kumimoji="1" lang="en-US" altLang="ja-JP" sz="2000" kern="1200" dirty="0">
                          <a:solidFill>
                            <a:schemeClr val="tx1"/>
                          </a:solidFill>
                          <a:effectLst/>
                          <a:latin typeface="+mn-lt"/>
                          <a:ea typeface="+mn-ea"/>
                          <a:cs typeface="+mn-cs"/>
                        </a:rPr>
                        <a:t>18.2%</a:t>
                      </a:r>
                    </a:p>
                    <a:p>
                      <a:r>
                        <a:rPr kumimoji="1" lang="ja-JP" altLang="ja-JP" sz="2000" kern="1200" dirty="0">
                          <a:solidFill>
                            <a:schemeClr val="tx1"/>
                          </a:solidFill>
                          <a:effectLst/>
                          <a:latin typeface="+mn-lt"/>
                          <a:ea typeface="+mn-ea"/>
                          <a:cs typeface="+mn-cs"/>
                        </a:rPr>
                        <a:t>コミュニティ関連施設</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10.9%</a:t>
                      </a:r>
                    </a:p>
                    <a:p>
                      <a:r>
                        <a:rPr kumimoji="1" lang="ja-JP" altLang="ja-JP" sz="2000" kern="1200" dirty="0">
                          <a:solidFill>
                            <a:schemeClr val="tx1"/>
                          </a:solidFill>
                          <a:effectLst/>
                          <a:latin typeface="+mn-lt"/>
                          <a:ea typeface="+mn-ea"/>
                          <a:cs typeface="+mn-cs"/>
                        </a:rPr>
                        <a:t>独立自営</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4.5%</a:t>
                      </a:r>
                    </a:p>
                    <a:p>
                      <a:r>
                        <a:rPr kumimoji="1" lang="ja-JP" altLang="ja-JP" sz="2000" kern="1200" dirty="0">
                          <a:solidFill>
                            <a:schemeClr val="tx1"/>
                          </a:solidFill>
                          <a:effectLst/>
                          <a:latin typeface="+mn-lt"/>
                          <a:ea typeface="+mn-ea"/>
                          <a:cs typeface="+mn-cs"/>
                        </a:rPr>
                        <a:t>長期ケア施設</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2.3%</a:t>
                      </a:r>
                    </a:p>
                    <a:p>
                      <a:r>
                        <a:rPr kumimoji="1" lang="ja-JP" altLang="ja-JP" sz="2000" kern="1200" dirty="0">
                          <a:solidFill>
                            <a:schemeClr val="tx1"/>
                          </a:solidFill>
                          <a:effectLst/>
                          <a:latin typeface="+mn-lt"/>
                          <a:ea typeface="+mn-ea"/>
                          <a:cs typeface="+mn-cs"/>
                        </a:rPr>
                        <a:t>その他</a:t>
                      </a:r>
                      <a:r>
                        <a:rPr kumimoji="1" lang="ja-JP" altLang="en-US" sz="2000" kern="1200" dirty="0">
                          <a:solidFill>
                            <a:schemeClr val="tx1"/>
                          </a:solidFill>
                          <a:effectLst/>
                          <a:latin typeface="+mn-lt"/>
                          <a:ea typeface="+mn-ea"/>
                          <a:cs typeface="+mn-cs"/>
                        </a:rPr>
                        <a:t>　</a:t>
                      </a:r>
                      <a:r>
                        <a:rPr kumimoji="1" lang="en-US" altLang="ja-JP" sz="2000" kern="1200" dirty="0">
                          <a:solidFill>
                            <a:schemeClr val="tx1"/>
                          </a:solidFill>
                          <a:effectLst/>
                          <a:latin typeface="+mn-lt"/>
                          <a:ea typeface="+mn-ea"/>
                          <a:cs typeface="+mn-cs"/>
                        </a:rPr>
                        <a:t>6.2%</a:t>
                      </a:r>
                      <a:r>
                        <a:rPr lang="ja-JP" altLang="ja-JP" sz="2000" dirty="0">
                          <a:effectLst/>
                        </a:rPr>
                        <a:t> </a:t>
                      </a:r>
                      <a:endParaRPr kumimoji="1" lang="ja-JP" altLang="en-US" sz="2000" dirty="0"/>
                    </a:p>
                  </a:txBody>
                  <a:tcPr>
                    <a:solidFill>
                      <a:schemeClr val="accent4">
                        <a:lumMod val="40000"/>
                        <a:lumOff val="60000"/>
                        <a:alpha val="2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7101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500E0F-CA91-D045-97C2-6B66C02961C2}"/>
              </a:ext>
            </a:extLst>
          </p:cNvPr>
          <p:cNvSpPr>
            <a:spLocks noGrp="1"/>
          </p:cNvSpPr>
          <p:nvPr>
            <p:ph type="title"/>
          </p:nvPr>
        </p:nvSpPr>
        <p:spPr/>
        <p:txBody>
          <a:bodyPr/>
          <a:lstStyle/>
          <a:p>
            <a:r>
              <a:rPr kumimoji="1" lang="ja-JP" altLang="en-US"/>
              <a:t>増加傾向にある</a:t>
            </a:r>
            <a:r>
              <a:rPr kumimoji="1" lang="en-US" altLang="ja-JP" dirty="0"/>
              <a:t>PA</a:t>
            </a:r>
            <a:endParaRPr kumimoji="1" lang="ja-JP" altLang="en-US"/>
          </a:p>
        </p:txBody>
      </p:sp>
      <p:sp>
        <p:nvSpPr>
          <p:cNvPr id="3" name="コンテンツ プレースホルダー 2">
            <a:extLst>
              <a:ext uri="{FF2B5EF4-FFF2-40B4-BE49-F238E27FC236}">
                <a16:creationId xmlns:a16="http://schemas.microsoft.com/office/drawing/2014/main" id="{315E9660-149D-904B-945E-7BCD455EE345}"/>
              </a:ext>
            </a:extLst>
          </p:cNvPr>
          <p:cNvSpPr>
            <a:spLocks noGrp="1"/>
          </p:cNvSpPr>
          <p:nvPr>
            <p:ph idx="1"/>
          </p:nvPr>
        </p:nvSpPr>
        <p:spPr/>
        <p:txBody>
          <a:bodyPr/>
          <a:lstStyle/>
          <a:p>
            <a:pPr marL="0" indent="0">
              <a:buNone/>
            </a:pPr>
            <a:r>
              <a:rPr kumimoji="1" lang="ja-JP" altLang="en-US"/>
              <a:t>　</a:t>
            </a:r>
          </a:p>
        </p:txBody>
      </p:sp>
      <p:graphicFrame>
        <p:nvGraphicFramePr>
          <p:cNvPr id="4" name="グラフ 3">
            <a:extLst>
              <a:ext uri="{FF2B5EF4-FFF2-40B4-BE49-F238E27FC236}">
                <a16:creationId xmlns:a16="http://schemas.microsoft.com/office/drawing/2014/main" id="{EC0858DA-0D77-8A4C-9532-04409A672338}"/>
              </a:ext>
            </a:extLst>
          </p:cNvPr>
          <p:cNvGraphicFramePr/>
          <p:nvPr>
            <p:extLst>
              <p:ext uri="{D42A27DB-BD31-4B8C-83A1-F6EECF244321}">
                <p14:modId xmlns:p14="http://schemas.microsoft.com/office/powerpoint/2010/main" val="1929790587"/>
              </p:ext>
            </p:extLst>
          </p:nvPr>
        </p:nvGraphicFramePr>
        <p:xfrm>
          <a:off x="780401" y="1202077"/>
          <a:ext cx="7704856" cy="4924086"/>
        </p:xfrm>
        <a:graphic>
          <a:graphicData uri="http://schemas.openxmlformats.org/drawingml/2006/chart">
            <c:chart xmlns:c="http://schemas.openxmlformats.org/drawingml/2006/chart" xmlns:r="http://schemas.openxmlformats.org/officeDocument/2006/relationships" r:id="rId2"/>
          </a:graphicData>
        </a:graphic>
      </p:graphicFrame>
      <p:sp>
        <p:nvSpPr>
          <p:cNvPr id="5" name="円形吹き出し 4">
            <a:extLst>
              <a:ext uri="{FF2B5EF4-FFF2-40B4-BE49-F238E27FC236}">
                <a16:creationId xmlns:a16="http://schemas.microsoft.com/office/drawing/2014/main" id="{23F2E632-98BD-C04B-863C-4DDA1FBC5C8D}"/>
              </a:ext>
            </a:extLst>
          </p:cNvPr>
          <p:cNvSpPr/>
          <p:nvPr/>
        </p:nvSpPr>
        <p:spPr>
          <a:xfrm>
            <a:off x="5292080" y="2276872"/>
            <a:ext cx="1944216" cy="972688"/>
          </a:xfrm>
          <a:prstGeom prst="wedgeEllipseCallout">
            <a:avLst>
              <a:gd name="adj1" fmla="val 79044"/>
              <a:gd name="adj2" fmla="val 1285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10</a:t>
            </a:r>
            <a:r>
              <a:rPr kumimoji="1" lang="ja-JP" altLang="en-US"/>
              <a:t>年でほぼ</a:t>
            </a:r>
            <a:r>
              <a:rPr lang="en-US" altLang="ja-JP" dirty="0"/>
              <a:t>1.5</a:t>
            </a:r>
            <a:r>
              <a:rPr kumimoji="1" lang="ja-JP" altLang="en-US"/>
              <a:t>倍</a:t>
            </a:r>
          </a:p>
        </p:txBody>
      </p:sp>
      <p:cxnSp>
        <p:nvCxnSpPr>
          <p:cNvPr id="7" name="直線矢印コネクタ 6">
            <a:extLst>
              <a:ext uri="{FF2B5EF4-FFF2-40B4-BE49-F238E27FC236}">
                <a16:creationId xmlns:a16="http://schemas.microsoft.com/office/drawing/2014/main" id="{A94C8581-659C-1A4D-8639-D8025EA178E7}"/>
              </a:ext>
            </a:extLst>
          </p:cNvPr>
          <p:cNvCxnSpPr>
            <a:cxnSpLocks/>
          </p:cNvCxnSpPr>
          <p:nvPr/>
        </p:nvCxnSpPr>
        <p:spPr>
          <a:xfrm flipV="1">
            <a:off x="5076056" y="3501008"/>
            <a:ext cx="3266728" cy="1482155"/>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60A8AB0-E535-9B4E-B764-3A03AAEFE6A1}"/>
              </a:ext>
            </a:extLst>
          </p:cNvPr>
          <p:cNvSpPr txBox="1"/>
          <p:nvPr/>
        </p:nvSpPr>
        <p:spPr>
          <a:xfrm>
            <a:off x="2328573" y="6223722"/>
            <a:ext cx="4608512" cy="307777"/>
          </a:xfrm>
          <a:prstGeom prst="rect">
            <a:avLst/>
          </a:prstGeom>
          <a:noFill/>
        </p:spPr>
        <p:txBody>
          <a:bodyPr wrap="square" rtlCol="0">
            <a:spAutoFit/>
          </a:bodyPr>
          <a:lstStyle/>
          <a:p>
            <a:r>
              <a:rPr lang="en" altLang="ja-JP" sz="1400" dirty="0"/>
              <a:t>U.S. Bureau of Labor Statistics, OES Data 1997-2019</a:t>
            </a:r>
            <a:r>
              <a:rPr lang="ja-JP" altLang="en-US" sz="1400"/>
              <a:t>より作成</a:t>
            </a:r>
            <a:endParaRPr lang="en" altLang="ja-JP" sz="1400" dirty="0"/>
          </a:p>
        </p:txBody>
      </p:sp>
    </p:spTree>
    <p:extLst>
      <p:ext uri="{BB962C8B-B14F-4D97-AF65-F5344CB8AC3E}">
        <p14:creationId xmlns:p14="http://schemas.microsoft.com/office/powerpoint/2010/main" val="97811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58E85-5754-B042-BC86-BE30ABA619FB}"/>
              </a:ext>
            </a:extLst>
          </p:cNvPr>
          <p:cNvSpPr>
            <a:spLocks noGrp="1"/>
          </p:cNvSpPr>
          <p:nvPr>
            <p:ph type="title"/>
          </p:nvPr>
        </p:nvSpPr>
        <p:spPr/>
        <p:txBody>
          <a:bodyPr>
            <a:normAutofit fontScale="90000"/>
          </a:bodyPr>
          <a:lstStyle/>
          <a:p>
            <a:r>
              <a:rPr lang="en-US" altLang="ja-JP" dirty="0"/>
              <a:t>NP</a:t>
            </a:r>
            <a:r>
              <a:rPr lang="ja-JP" altLang="en-US"/>
              <a:t>，助産看護師，麻酔看護師も増加</a:t>
            </a:r>
            <a:endParaRPr kumimoji="1" lang="ja-JP" altLang="en-US"/>
          </a:p>
        </p:txBody>
      </p:sp>
      <p:graphicFrame>
        <p:nvGraphicFramePr>
          <p:cNvPr id="4" name="コンテンツ プレースホルダー 3">
            <a:extLst>
              <a:ext uri="{FF2B5EF4-FFF2-40B4-BE49-F238E27FC236}">
                <a16:creationId xmlns:a16="http://schemas.microsoft.com/office/drawing/2014/main" id="{48D1F6F8-AFBF-DF43-AE58-5CA33FBBEFE8}"/>
              </a:ext>
            </a:extLst>
          </p:cNvPr>
          <p:cNvGraphicFramePr>
            <a:graphicFrameLocks noGrp="1"/>
          </p:cNvGraphicFramePr>
          <p:nvPr>
            <p:ph idx="1"/>
            <p:extLst>
              <p:ext uri="{D42A27DB-BD31-4B8C-83A1-F6EECF244321}">
                <p14:modId xmlns:p14="http://schemas.microsoft.com/office/powerpoint/2010/main" val="3303793546"/>
              </p:ext>
            </p:extLst>
          </p:nvPr>
        </p:nvGraphicFramePr>
        <p:xfrm>
          <a:off x="457200" y="1268760"/>
          <a:ext cx="8229600" cy="4983162"/>
        </p:xfrm>
        <a:graphic>
          <a:graphicData uri="http://schemas.openxmlformats.org/drawingml/2006/chart">
            <c:chart xmlns:c="http://schemas.openxmlformats.org/drawingml/2006/chart" xmlns:r="http://schemas.openxmlformats.org/officeDocument/2006/relationships" r:id="rId2"/>
          </a:graphicData>
        </a:graphic>
      </p:graphicFrame>
      <p:sp>
        <p:nvSpPr>
          <p:cNvPr id="5" name="円形吹き出し 4">
            <a:extLst>
              <a:ext uri="{FF2B5EF4-FFF2-40B4-BE49-F238E27FC236}">
                <a16:creationId xmlns:a16="http://schemas.microsoft.com/office/drawing/2014/main" id="{2C2C4D8F-BC29-DB4F-9AD5-853FE9D8FA55}"/>
              </a:ext>
            </a:extLst>
          </p:cNvPr>
          <p:cNvSpPr/>
          <p:nvPr/>
        </p:nvSpPr>
        <p:spPr>
          <a:xfrm>
            <a:off x="5364088" y="2276872"/>
            <a:ext cx="2376264" cy="720080"/>
          </a:xfrm>
          <a:prstGeom prst="wedgeEllipseCallout">
            <a:avLst>
              <a:gd name="adj1" fmla="val 44887"/>
              <a:gd name="adj2" fmla="val 6535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特に</a:t>
            </a:r>
            <a:r>
              <a:rPr kumimoji="1" lang="en-US" altLang="ja-JP" dirty="0"/>
              <a:t>NP</a:t>
            </a:r>
            <a:r>
              <a:rPr kumimoji="1" lang="ja-JP" altLang="en-US"/>
              <a:t>は</a:t>
            </a:r>
            <a:r>
              <a:rPr kumimoji="1" lang="en-US" altLang="ja-JP" dirty="0"/>
              <a:t>10</a:t>
            </a:r>
            <a:r>
              <a:rPr kumimoji="1" lang="ja-JP" altLang="en-US"/>
              <a:t>年で約</a:t>
            </a:r>
            <a:r>
              <a:rPr kumimoji="1" lang="en-US" altLang="ja-JP" dirty="0"/>
              <a:t>2</a:t>
            </a:r>
            <a:r>
              <a:rPr kumimoji="1" lang="ja-JP" altLang="en-US"/>
              <a:t>倍</a:t>
            </a:r>
          </a:p>
        </p:txBody>
      </p:sp>
      <p:cxnSp>
        <p:nvCxnSpPr>
          <p:cNvPr id="6" name="直線矢印コネクタ 5">
            <a:extLst>
              <a:ext uri="{FF2B5EF4-FFF2-40B4-BE49-F238E27FC236}">
                <a16:creationId xmlns:a16="http://schemas.microsoft.com/office/drawing/2014/main" id="{498A54EB-1DA6-BC45-AE99-30994E048511}"/>
              </a:ext>
            </a:extLst>
          </p:cNvPr>
          <p:cNvCxnSpPr>
            <a:cxnSpLocks/>
          </p:cNvCxnSpPr>
          <p:nvPr/>
        </p:nvCxnSpPr>
        <p:spPr>
          <a:xfrm flipV="1">
            <a:off x="1403648" y="3501009"/>
            <a:ext cx="6939136" cy="1368151"/>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D722B5B-C824-254B-B4C0-C15854F3E9D4}"/>
              </a:ext>
            </a:extLst>
          </p:cNvPr>
          <p:cNvSpPr txBox="1"/>
          <p:nvPr/>
        </p:nvSpPr>
        <p:spPr>
          <a:xfrm>
            <a:off x="2267744" y="6251922"/>
            <a:ext cx="4608512" cy="307777"/>
          </a:xfrm>
          <a:prstGeom prst="rect">
            <a:avLst/>
          </a:prstGeom>
          <a:noFill/>
        </p:spPr>
        <p:txBody>
          <a:bodyPr wrap="square" rtlCol="0">
            <a:spAutoFit/>
          </a:bodyPr>
          <a:lstStyle/>
          <a:p>
            <a:r>
              <a:rPr lang="en" altLang="ja-JP" sz="1400" dirty="0"/>
              <a:t>U.S. Bureau of Labor Statistics, OES Data 2012-2019</a:t>
            </a:r>
            <a:r>
              <a:rPr lang="ja-JP" altLang="en-US" sz="1400"/>
              <a:t>より作成</a:t>
            </a:r>
            <a:endParaRPr lang="en" altLang="ja-JP" sz="1400" dirty="0"/>
          </a:p>
        </p:txBody>
      </p:sp>
    </p:spTree>
    <p:extLst>
      <p:ext uri="{BB962C8B-B14F-4D97-AF65-F5344CB8AC3E}">
        <p14:creationId xmlns:p14="http://schemas.microsoft.com/office/powerpoint/2010/main" val="195645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3A7563-8C62-D544-B545-46C6EE9AC197}"/>
              </a:ext>
            </a:extLst>
          </p:cNvPr>
          <p:cNvSpPr>
            <a:spLocks noGrp="1"/>
          </p:cNvSpPr>
          <p:nvPr>
            <p:ph type="title"/>
          </p:nvPr>
        </p:nvSpPr>
        <p:spPr>
          <a:xfrm>
            <a:off x="457200" y="274638"/>
            <a:ext cx="8229600" cy="706090"/>
          </a:xfrm>
        </p:spPr>
        <p:txBody>
          <a:bodyPr>
            <a:normAutofit fontScale="90000"/>
          </a:bodyPr>
          <a:lstStyle/>
          <a:p>
            <a:r>
              <a:rPr lang="ja-JP" altLang="en-US"/>
              <a:t>医師・看護師との比較</a:t>
            </a:r>
            <a:endParaRPr kumimoji="1" lang="ja-JP" altLang="en-US"/>
          </a:p>
        </p:txBody>
      </p:sp>
      <p:graphicFrame>
        <p:nvGraphicFramePr>
          <p:cNvPr id="4" name="コンテンツ プレースホルダー 3">
            <a:extLst>
              <a:ext uri="{FF2B5EF4-FFF2-40B4-BE49-F238E27FC236}">
                <a16:creationId xmlns:a16="http://schemas.microsoft.com/office/drawing/2014/main" id="{5FE80C6C-38B9-BC4B-9999-725C7FE4E1F3}"/>
              </a:ext>
            </a:extLst>
          </p:cNvPr>
          <p:cNvGraphicFramePr>
            <a:graphicFrameLocks noGrp="1"/>
          </p:cNvGraphicFramePr>
          <p:nvPr>
            <p:ph idx="1"/>
            <p:extLst>
              <p:ext uri="{D42A27DB-BD31-4B8C-83A1-F6EECF244321}">
                <p14:modId xmlns:p14="http://schemas.microsoft.com/office/powerpoint/2010/main" val="2810663163"/>
              </p:ext>
            </p:extLst>
          </p:nvPr>
        </p:nvGraphicFramePr>
        <p:xfrm>
          <a:off x="323528" y="980728"/>
          <a:ext cx="8229600" cy="51663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426842201"/>
                    </a:ext>
                  </a:extLst>
                </a:gridCol>
                <a:gridCol w="1645920">
                  <a:extLst>
                    <a:ext uri="{9D8B030D-6E8A-4147-A177-3AD203B41FA5}">
                      <a16:colId xmlns:a16="http://schemas.microsoft.com/office/drawing/2014/main" val="1445104462"/>
                    </a:ext>
                  </a:extLst>
                </a:gridCol>
                <a:gridCol w="1645920">
                  <a:extLst>
                    <a:ext uri="{9D8B030D-6E8A-4147-A177-3AD203B41FA5}">
                      <a16:colId xmlns:a16="http://schemas.microsoft.com/office/drawing/2014/main" val="573173003"/>
                    </a:ext>
                  </a:extLst>
                </a:gridCol>
                <a:gridCol w="1645920">
                  <a:extLst>
                    <a:ext uri="{9D8B030D-6E8A-4147-A177-3AD203B41FA5}">
                      <a16:colId xmlns:a16="http://schemas.microsoft.com/office/drawing/2014/main" val="1280666140"/>
                    </a:ext>
                  </a:extLst>
                </a:gridCol>
                <a:gridCol w="1645920">
                  <a:extLst>
                    <a:ext uri="{9D8B030D-6E8A-4147-A177-3AD203B41FA5}">
                      <a16:colId xmlns:a16="http://schemas.microsoft.com/office/drawing/2014/main" val="3156050166"/>
                    </a:ext>
                  </a:extLst>
                </a:gridCol>
              </a:tblGrid>
              <a:tr h="370840">
                <a:tc>
                  <a:txBody>
                    <a:bodyPr/>
                    <a:lstStyle/>
                    <a:p>
                      <a:pPr algn="ctr"/>
                      <a:endParaRPr kumimoji="1" lang="ja-JP" altLang="en-US" sz="1600"/>
                    </a:p>
                  </a:txBody>
                  <a:tcPr/>
                </a:tc>
                <a:tc>
                  <a:txBody>
                    <a:bodyPr/>
                    <a:lstStyle/>
                    <a:p>
                      <a:pPr algn="ctr"/>
                      <a:r>
                        <a:rPr kumimoji="1" lang="ja-JP" altLang="en-US"/>
                        <a:t>総数</a:t>
                      </a:r>
                    </a:p>
                  </a:txBody>
                  <a:tcPr/>
                </a:tc>
                <a:tc>
                  <a:txBody>
                    <a:bodyPr/>
                    <a:lstStyle/>
                    <a:p>
                      <a:pPr algn="ctr"/>
                      <a:r>
                        <a:rPr kumimoji="1" lang="ja-JP" altLang="en-US"/>
                        <a:t>人口</a:t>
                      </a:r>
                      <a:endParaRPr kumimoji="1" lang="en-US" altLang="ja-JP" dirty="0"/>
                    </a:p>
                    <a:p>
                      <a:pPr algn="ctr"/>
                      <a:r>
                        <a:rPr kumimoji="1" lang="en-US" altLang="ja-JP" dirty="0"/>
                        <a:t>1000</a:t>
                      </a:r>
                      <a:r>
                        <a:rPr kumimoji="1" lang="ja-JP" altLang="en-US"/>
                        <a:t>人あたり人数</a:t>
                      </a:r>
                    </a:p>
                  </a:txBody>
                  <a:tcPr/>
                </a:tc>
                <a:tc>
                  <a:txBody>
                    <a:bodyPr/>
                    <a:lstStyle/>
                    <a:p>
                      <a:pPr algn="ctr"/>
                      <a:r>
                        <a:rPr kumimoji="1" lang="ja-JP" altLang="en-US"/>
                        <a:t>時給平均値</a:t>
                      </a:r>
                    </a:p>
                  </a:txBody>
                  <a:tcPr/>
                </a:tc>
                <a:tc>
                  <a:txBody>
                    <a:bodyPr/>
                    <a:lstStyle/>
                    <a:p>
                      <a:pPr algn="ctr"/>
                      <a:r>
                        <a:rPr kumimoji="1" lang="ja-JP" altLang="en-US"/>
                        <a:t>年収中央値</a:t>
                      </a:r>
                    </a:p>
                  </a:txBody>
                  <a:tcPr/>
                </a:tc>
                <a:extLst>
                  <a:ext uri="{0D108BD9-81ED-4DB2-BD59-A6C34878D82A}">
                    <a16:rowId xmlns:a16="http://schemas.microsoft.com/office/drawing/2014/main" val="3108547013"/>
                  </a:ext>
                </a:extLst>
              </a:tr>
              <a:tr h="370840">
                <a:tc>
                  <a:txBody>
                    <a:bodyPr/>
                    <a:lstStyle/>
                    <a:p>
                      <a:r>
                        <a:rPr kumimoji="1" lang="en-US" altLang="ja-JP" sz="1600" dirty="0">
                          <a:solidFill>
                            <a:schemeClr val="accent6">
                              <a:lumMod val="50000"/>
                            </a:schemeClr>
                          </a:solidFill>
                        </a:rPr>
                        <a:t>Family Medicine Physician</a:t>
                      </a:r>
                      <a:endParaRPr kumimoji="1" lang="ja-JP" altLang="en-US" sz="1600">
                        <a:solidFill>
                          <a:schemeClr val="accent6">
                            <a:lumMod val="50000"/>
                          </a:schemeClr>
                        </a:solidFill>
                      </a:endParaRPr>
                    </a:p>
                  </a:txBody>
                  <a:tcPr/>
                </a:tc>
                <a:tc>
                  <a:txBody>
                    <a:bodyPr/>
                    <a:lstStyle/>
                    <a:p>
                      <a:pPr algn="r"/>
                      <a:r>
                        <a:rPr kumimoji="1" lang="en-US" altLang="ja-JP" dirty="0">
                          <a:solidFill>
                            <a:schemeClr val="accent6">
                              <a:lumMod val="50000"/>
                            </a:schemeClr>
                          </a:solidFill>
                        </a:rPr>
                        <a:t>109,370</a:t>
                      </a:r>
                      <a:endParaRPr kumimoji="1" lang="ja-JP" altLang="en-US">
                        <a:solidFill>
                          <a:schemeClr val="accent6">
                            <a:lumMod val="50000"/>
                          </a:schemeClr>
                        </a:solidFill>
                      </a:endParaRPr>
                    </a:p>
                  </a:txBody>
                  <a:tcPr/>
                </a:tc>
                <a:tc>
                  <a:txBody>
                    <a:bodyPr/>
                    <a:lstStyle/>
                    <a:p>
                      <a:pPr algn="r"/>
                      <a:r>
                        <a:rPr kumimoji="1" lang="en-US" altLang="ja-JP" dirty="0">
                          <a:solidFill>
                            <a:schemeClr val="accent6">
                              <a:lumMod val="50000"/>
                            </a:schemeClr>
                          </a:solidFill>
                        </a:rPr>
                        <a:t>0.745</a:t>
                      </a:r>
                      <a:endParaRPr kumimoji="1" lang="ja-JP" altLang="en-US">
                        <a:solidFill>
                          <a:schemeClr val="accent6">
                            <a:lumMod val="50000"/>
                          </a:schemeClr>
                        </a:solidFill>
                      </a:endParaRPr>
                    </a:p>
                  </a:txBody>
                  <a:tcPr/>
                </a:tc>
                <a:tc>
                  <a:txBody>
                    <a:bodyPr/>
                    <a:lstStyle/>
                    <a:p>
                      <a:pPr algn="r"/>
                      <a:r>
                        <a:rPr kumimoji="1" lang="en-US" altLang="ja-JP" dirty="0">
                          <a:solidFill>
                            <a:schemeClr val="accent6">
                              <a:lumMod val="50000"/>
                            </a:schemeClr>
                          </a:solidFill>
                        </a:rPr>
                        <a:t>$102.53</a:t>
                      </a:r>
                      <a:endParaRPr kumimoji="1" lang="ja-JP" altLang="en-US">
                        <a:solidFill>
                          <a:schemeClr val="accent6">
                            <a:lumMod val="50000"/>
                          </a:schemeClr>
                        </a:solidFill>
                      </a:endParaRPr>
                    </a:p>
                  </a:txBody>
                  <a:tcPr/>
                </a:tc>
                <a:tc>
                  <a:txBody>
                    <a:bodyPr/>
                    <a:lstStyle/>
                    <a:p>
                      <a:pPr algn="r"/>
                      <a:r>
                        <a:rPr kumimoji="1" lang="en-US" altLang="ja-JP" dirty="0">
                          <a:solidFill>
                            <a:schemeClr val="accent6">
                              <a:lumMod val="50000"/>
                            </a:schemeClr>
                          </a:solidFill>
                        </a:rPr>
                        <a:t>$213,270</a:t>
                      </a:r>
                      <a:endParaRPr kumimoji="1" lang="ja-JP" altLang="en-US">
                        <a:solidFill>
                          <a:schemeClr val="accent6">
                            <a:lumMod val="50000"/>
                          </a:schemeClr>
                        </a:solidFill>
                      </a:endParaRPr>
                    </a:p>
                  </a:txBody>
                  <a:tcPr/>
                </a:tc>
                <a:extLst>
                  <a:ext uri="{0D108BD9-81ED-4DB2-BD59-A6C34878D82A}">
                    <a16:rowId xmlns:a16="http://schemas.microsoft.com/office/drawing/2014/main" val="1393537845"/>
                  </a:ext>
                </a:extLst>
              </a:tr>
              <a:tr h="370840">
                <a:tc>
                  <a:txBody>
                    <a:bodyPr/>
                    <a:lstStyle/>
                    <a:p>
                      <a:r>
                        <a:rPr kumimoji="1" lang="en-US" altLang="ja-JP" sz="1600" dirty="0">
                          <a:solidFill>
                            <a:schemeClr val="accent6">
                              <a:lumMod val="50000"/>
                            </a:schemeClr>
                          </a:solidFill>
                        </a:rPr>
                        <a:t>General Internal Medicine Physician</a:t>
                      </a:r>
                      <a:endParaRPr kumimoji="1" lang="ja-JP" altLang="en-US" sz="1600">
                        <a:solidFill>
                          <a:schemeClr val="accent6">
                            <a:lumMod val="50000"/>
                          </a:schemeClr>
                        </a:solidFill>
                      </a:endParaRPr>
                    </a:p>
                  </a:txBody>
                  <a:tcPr/>
                </a:tc>
                <a:tc>
                  <a:txBody>
                    <a:bodyPr/>
                    <a:lstStyle/>
                    <a:p>
                      <a:pPr algn="r"/>
                      <a:r>
                        <a:rPr kumimoji="1" lang="en-US" altLang="ja-JP" dirty="0">
                          <a:solidFill>
                            <a:schemeClr val="accent6">
                              <a:lumMod val="50000"/>
                            </a:schemeClr>
                          </a:solidFill>
                        </a:rPr>
                        <a:t>44,610</a:t>
                      </a:r>
                      <a:endParaRPr kumimoji="1" lang="ja-JP" altLang="en-US">
                        <a:solidFill>
                          <a:schemeClr val="accent6">
                            <a:lumMod val="50000"/>
                          </a:schemeClr>
                        </a:solidFill>
                      </a:endParaRPr>
                    </a:p>
                  </a:txBody>
                  <a:tcPr/>
                </a:tc>
                <a:tc>
                  <a:txBody>
                    <a:bodyPr/>
                    <a:lstStyle/>
                    <a:p>
                      <a:pPr algn="r"/>
                      <a:r>
                        <a:rPr kumimoji="1" lang="en-US" altLang="ja-JP" dirty="0">
                          <a:solidFill>
                            <a:schemeClr val="accent6">
                              <a:lumMod val="50000"/>
                            </a:schemeClr>
                          </a:solidFill>
                        </a:rPr>
                        <a:t>0.304</a:t>
                      </a:r>
                      <a:endParaRPr kumimoji="1" lang="ja-JP" altLang="en-US">
                        <a:solidFill>
                          <a:schemeClr val="accent6">
                            <a:lumMod val="50000"/>
                          </a:schemeClr>
                        </a:solidFill>
                      </a:endParaRPr>
                    </a:p>
                  </a:txBody>
                  <a:tcPr/>
                </a:tc>
                <a:tc>
                  <a:txBody>
                    <a:bodyPr/>
                    <a:lstStyle/>
                    <a:p>
                      <a:pPr algn="r"/>
                      <a:r>
                        <a:rPr kumimoji="1" lang="en-US" altLang="ja-JP" dirty="0">
                          <a:solidFill>
                            <a:schemeClr val="accent6">
                              <a:lumMod val="50000"/>
                            </a:schemeClr>
                          </a:solidFill>
                        </a:rPr>
                        <a:t>$96.85</a:t>
                      </a:r>
                      <a:endParaRPr kumimoji="1" lang="ja-JP" altLang="en-US">
                        <a:solidFill>
                          <a:schemeClr val="accent6">
                            <a:lumMod val="50000"/>
                          </a:schemeClr>
                        </a:solidFill>
                      </a:endParaRPr>
                    </a:p>
                  </a:txBody>
                  <a:tcPr/>
                </a:tc>
                <a:tc>
                  <a:txBody>
                    <a:bodyPr/>
                    <a:lstStyle/>
                    <a:p>
                      <a:pPr algn="r"/>
                      <a:r>
                        <a:rPr kumimoji="1" lang="en-US" altLang="ja-JP" dirty="0">
                          <a:solidFill>
                            <a:schemeClr val="accent6">
                              <a:lumMod val="50000"/>
                            </a:schemeClr>
                          </a:solidFill>
                        </a:rPr>
                        <a:t>$201,440</a:t>
                      </a:r>
                      <a:endParaRPr kumimoji="1" lang="ja-JP" altLang="en-US">
                        <a:solidFill>
                          <a:schemeClr val="accent6">
                            <a:lumMod val="50000"/>
                          </a:schemeClr>
                        </a:solidFill>
                      </a:endParaRPr>
                    </a:p>
                  </a:txBody>
                  <a:tcPr/>
                </a:tc>
                <a:extLst>
                  <a:ext uri="{0D108BD9-81ED-4DB2-BD59-A6C34878D82A}">
                    <a16:rowId xmlns:a16="http://schemas.microsoft.com/office/drawing/2014/main" val="3935260648"/>
                  </a:ext>
                </a:extLst>
              </a:tr>
              <a:tr h="370840">
                <a:tc>
                  <a:txBody>
                    <a:bodyPr/>
                    <a:lstStyle/>
                    <a:p>
                      <a:r>
                        <a:rPr kumimoji="1" lang="en-US" altLang="ja-JP" sz="1600" dirty="0">
                          <a:solidFill>
                            <a:schemeClr val="accent6">
                              <a:lumMod val="50000"/>
                            </a:schemeClr>
                          </a:solidFill>
                        </a:rPr>
                        <a:t>Surgeon</a:t>
                      </a:r>
                      <a:endParaRPr kumimoji="1" lang="ja-JP" altLang="en-US" sz="1600">
                        <a:solidFill>
                          <a:schemeClr val="accent6">
                            <a:lumMod val="50000"/>
                          </a:schemeClr>
                        </a:solidFill>
                      </a:endParaRPr>
                    </a:p>
                  </a:txBody>
                  <a:tcPr/>
                </a:tc>
                <a:tc>
                  <a:txBody>
                    <a:bodyPr/>
                    <a:lstStyle/>
                    <a:p>
                      <a:pPr algn="r"/>
                      <a:r>
                        <a:rPr kumimoji="1" lang="en-US" altLang="ja-JP" dirty="0">
                          <a:solidFill>
                            <a:schemeClr val="accent6">
                              <a:lumMod val="50000"/>
                            </a:schemeClr>
                          </a:solidFill>
                        </a:rPr>
                        <a:t>36,270</a:t>
                      </a:r>
                      <a:endParaRPr kumimoji="1" lang="ja-JP" altLang="en-US">
                        <a:solidFill>
                          <a:schemeClr val="accent6">
                            <a:lumMod val="50000"/>
                          </a:schemeClr>
                        </a:solidFill>
                      </a:endParaRPr>
                    </a:p>
                  </a:txBody>
                  <a:tcPr/>
                </a:tc>
                <a:tc>
                  <a:txBody>
                    <a:bodyPr/>
                    <a:lstStyle/>
                    <a:p>
                      <a:pPr algn="r"/>
                      <a:r>
                        <a:rPr kumimoji="1" lang="en-US" altLang="ja-JP" dirty="0">
                          <a:solidFill>
                            <a:schemeClr val="accent6">
                              <a:lumMod val="50000"/>
                            </a:schemeClr>
                          </a:solidFill>
                        </a:rPr>
                        <a:t>0.247</a:t>
                      </a:r>
                      <a:endParaRPr kumimoji="1" lang="ja-JP" altLang="en-US">
                        <a:solidFill>
                          <a:schemeClr val="accent6">
                            <a:lumMod val="50000"/>
                          </a:schemeClr>
                        </a:solidFill>
                      </a:endParaRPr>
                    </a:p>
                  </a:txBody>
                  <a:tcPr/>
                </a:tc>
                <a:tc>
                  <a:txBody>
                    <a:bodyPr/>
                    <a:lstStyle/>
                    <a:p>
                      <a:pPr algn="r"/>
                      <a:r>
                        <a:rPr kumimoji="1" lang="en-US" altLang="ja-JP" dirty="0">
                          <a:solidFill>
                            <a:schemeClr val="accent6">
                              <a:lumMod val="50000"/>
                            </a:schemeClr>
                          </a:solidFill>
                        </a:rPr>
                        <a:t>$121.17</a:t>
                      </a:r>
                      <a:endParaRPr kumimoji="1" lang="ja-JP" altLang="en-US">
                        <a:solidFill>
                          <a:schemeClr val="accent6">
                            <a:lumMod val="50000"/>
                          </a:schemeClr>
                        </a:solidFill>
                      </a:endParaRPr>
                    </a:p>
                  </a:txBody>
                  <a:tcPr/>
                </a:tc>
                <a:tc>
                  <a:txBody>
                    <a:bodyPr/>
                    <a:lstStyle/>
                    <a:p>
                      <a:pPr algn="r"/>
                      <a:r>
                        <a:rPr kumimoji="1" lang="en-US" altLang="ja-JP" dirty="0">
                          <a:solidFill>
                            <a:schemeClr val="accent6">
                              <a:lumMod val="50000"/>
                            </a:schemeClr>
                          </a:solidFill>
                        </a:rPr>
                        <a:t>$252,040</a:t>
                      </a:r>
                      <a:endParaRPr kumimoji="1" lang="ja-JP" altLang="en-US">
                        <a:solidFill>
                          <a:schemeClr val="accent6">
                            <a:lumMod val="50000"/>
                          </a:schemeClr>
                        </a:solidFill>
                      </a:endParaRPr>
                    </a:p>
                  </a:txBody>
                  <a:tcPr/>
                </a:tc>
                <a:extLst>
                  <a:ext uri="{0D108BD9-81ED-4DB2-BD59-A6C34878D82A}">
                    <a16:rowId xmlns:a16="http://schemas.microsoft.com/office/drawing/2014/main" val="1039246555"/>
                  </a:ext>
                </a:extLst>
              </a:tr>
              <a:tr h="370840">
                <a:tc>
                  <a:txBody>
                    <a:bodyPr/>
                    <a:lstStyle/>
                    <a:p>
                      <a:r>
                        <a:rPr kumimoji="1" lang="en-US" altLang="ja-JP" sz="1600" b="1" dirty="0">
                          <a:solidFill>
                            <a:schemeClr val="accent5">
                              <a:lumMod val="50000"/>
                            </a:schemeClr>
                          </a:solidFill>
                        </a:rPr>
                        <a:t>Physician Assistant</a:t>
                      </a:r>
                      <a:endParaRPr kumimoji="1" lang="ja-JP" altLang="en-US" sz="1600" b="1">
                        <a:solidFill>
                          <a:schemeClr val="accent5">
                            <a:lumMod val="50000"/>
                          </a:schemeClr>
                        </a:solidFill>
                      </a:endParaRPr>
                    </a:p>
                  </a:txBody>
                  <a:tcPr/>
                </a:tc>
                <a:tc>
                  <a:txBody>
                    <a:bodyPr/>
                    <a:lstStyle/>
                    <a:p>
                      <a:pPr algn="r"/>
                      <a:r>
                        <a:rPr kumimoji="1" lang="en-US" altLang="ja-JP" b="1" dirty="0">
                          <a:solidFill>
                            <a:schemeClr val="accent5">
                              <a:lumMod val="50000"/>
                            </a:schemeClr>
                          </a:solidFill>
                        </a:rPr>
                        <a:t>120,090</a:t>
                      </a:r>
                      <a:endParaRPr kumimoji="1" lang="ja-JP" altLang="en-US" b="1">
                        <a:solidFill>
                          <a:schemeClr val="accent5">
                            <a:lumMod val="50000"/>
                          </a:schemeClr>
                        </a:solidFill>
                      </a:endParaRPr>
                    </a:p>
                  </a:txBody>
                  <a:tcPr/>
                </a:tc>
                <a:tc>
                  <a:txBody>
                    <a:bodyPr/>
                    <a:lstStyle/>
                    <a:p>
                      <a:pPr algn="r"/>
                      <a:r>
                        <a:rPr kumimoji="1" lang="en-US" altLang="ja-JP" b="1" dirty="0">
                          <a:solidFill>
                            <a:schemeClr val="accent5">
                              <a:lumMod val="50000"/>
                            </a:schemeClr>
                          </a:solidFill>
                        </a:rPr>
                        <a:t>0.818</a:t>
                      </a:r>
                      <a:endParaRPr kumimoji="1" lang="ja-JP" altLang="en-US" b="1">
                        <a:solidFill>
                          <a:schemeClr val="accent5">
                            <a:lumMod val="50000"/>
                          </a:schemeClr>
                        </a:solidFill>
                      </a:endParaRPr>
                    </a:p>
                  </a:txBody>
                  <a:tcPr/>
                </a:tc>
                <a:tc>
                  <a:txBody>
                    <a:bodyPr/>
                    <a:lstStyle/>
                    <a:p>
                      <a:pPr algn="r"/>
                      <a:r>
                        <a:rPr kumimoji="1" lang="en-US" altLang="ja-JP" b="1" dirty="0">
                          <a:solidFill>
                            <a:schemeClr val="accent5">
                              <a:lumMod val="50000"/>
                            </a:schemeClr>
                          </a:solidFill>
                        </a:rPr>
                        <a:t>$54.04</a:t>
                      </a:r>
                      <a:endParaRPr kumimoji="1" lang="ja-JP" altLang="en-US" b="1">
                        <a:solidFill>
                          <a:schemeClr val="accent5">
                            <a:lumMod val="50000"/>
                          </a:schemeClr>
                        </a:solidFill>
                      </a:endParaRPr>
                    </a:p>
                  </a:txBody>
                  <a:tcPr/>
                </a:tc>
                <a:tc>
                  <a:txBody>
                    <a:bodyPr/>
                    <a:lstStyle/>
                    <a:p>
                      <a:pPr algn="r"/>
                      <a:r>
                        <a:rPr kumimoji="1" lang="en-US" altLang="ja-JP" b="1" dirty="0">
                          <a:solidFill>
                            <a:schemeClr val="accent5">
                              <a:lumMod val="50000"/>
                            </a:schemeClr>
                          </a:solidFill>
                        </a:rPr>
                        <a:t>$112,410</a:t>
                      </a:r>
                      <a:endParaRPr kumimoji="1" lang="ja-JP" altLang="en-US" b="1">
                        <a:solidFill>
                          <a:schemeClr val="accent5">
                            <a:lumMod val="50000"/>
                          </a:schemeClr>
                        </a:solidFill>
                      </a:endParaRPr>
                    </a:p>
                  </a:txBody>
                  <a:tcPr/>
                </a:tc>
                <a:extLst>
                  <a:ext uri="{0D108BD9-81ED-4DB2-BD59-A6C34878D82A}">
                    <a16:rowId xmlns:a16="http://schemas.microsoft.com/office/drawing/2014/main" val="3818341436"/>
                  </a:ext>
                </a:extLst>
              </a:tr>
              <a:tr h="370840">
                <a:tc>
                  <a:txBody>
                    <a:bodyPr/>
                    <a:lstStyle/>
                    <a:p>
                      <a:r>
                        <a:rPr kumimoji="1" lang="en-US" altLang="ja-JP" sz="1600" dirty="0">
                          <a:solidFill>
                            <a:schemeClr val="accent4">
                              <a:lumMod val="50000"/>
                            </a:schemeClr>
                          </a:solidFill>
                        </a:rPr>
                        <a:t>Registered Nurse</a:t>
                      </a:r>
                      <a:endParaRPr kumimoji="1" lang="ja-JP" altLang="en-US" sz="1600">
                        <a:solidFill>
                          <a:schemeClr val="accent4">
                            <a:lumMod val="50000"/>
                          </a:schemeClr>
                        </a:solidFill>
                      </a:endParaRPr>
                    </a:p>
                  </a:txBody>
                  <a:tcPr/>
                </a:tc>
                <a:tc>
                  <a:txBody>
                    <a:bodyPr/>
                    <a:lstStyle/>
                    <a:p>
                      <a:pPr algn="r"/>
                      <a:r>
                        <a:rPr kumimoji="1" lang="en-US" altLang="ja-JP" dirty="0">
                          <a:solidFill>
                            <a:schemeClr val="accent4">
                              <a:lumMod val="50000"/>
                            </a:schemeClr>
                          </a:solidFill>
                        </a:rPr>
                        <a:t>2,982,280</a:t>
                      </a:r>
                      <a:endParaRPr kumimoji="1" lang="ja-JP" altLang="en-US">
                        <a:solidFill>
                          <a:schemeClr val="accent4">
                            <a:lumMod val="50000"/>
                          </a:schemeClr>
                        </a:solidFill>
                      </a:endParaRPr>
                    </a:p>
                  </a:txBody>
                  <a:tcPr/>
                </a:tc>
                <a:tc>
                  <a:txBody>
                    <a:bodyPr/>
                    <a:lstStyle/>
                    <a:p>
                      <a:pPr algn="r"/>
                      <a:r>
                        <a:rPr kumimoji="1" lang="en-US" altLang="ja-JP" dirty="0">
                          <a:solidFill>
                            <a:schemeClr val="accent4">
                              <a:lumMod val="50000"/>
                            </a:schemeClr>
                          </a:solidFill>
                        </a:rPr>
                        <a:t>20.305</a:t>
                      </a:r>
                      <a:endParaRPr kumimoji="1" lang="ja-JP" altLang="en-US">
                        <a:solidFill>
                          <a:schemeClr val="accent4">
                            <a:lumMod val="50000"/>
                          </a:schemeClr>
                        </a:solidFill>
                      </a:endParaRPr>
                    </a:p>
                  </a:txBody>
                  <a:tcPr/>
                </a:tc>
                <a:tc>
                  <a:txBody>
                    <a:bodyPr/>
                    <a:lstStyle/>
                    <a:p>
                      <a:pPr algn="r"/>
                      <a:r>
                        <a:rPr kumimoji="1" lang="en-US" altLang="ja-JP" dirty="0">
                          <a:solidFill>
                            <a:schemeClr val="accent4">
                              <a:lumMod val="50000"/>
                            </a:schemeClr>
                          </a:solidFill>
                        </a:rPr>
                        <a:t>$37.24</a:t>
                      </a:r>
                      <a:endParaRPr kumimoji="1" lang="ja-JP" altLang="en-US">
                        <a:solidFill>
                          <a:schemeClr val="accent4">
                            <a:lumMod val="50000"/>
                          </a:schemeClr>
                        </a:solidFill>
                      </a:endParaRPr>
                    </a:p>
                  </a:txBody>
                  <a:tcPr/>
                </a:tc>
                <a:tc>
                  <a:txBody>
                    <a:bodyPr/>
                    <a:lstStyle/>
                    <a:p>
                      <a:pPr algn="r"/>
                      <a:r>
                        <a:rPr kumimoji="1" lang="en-US" altLang="ja-JP" dirty="0">
                          <a:solidFill>
                            <a:schemeClr val="accent4">
                              <a:lumMod val="50000"/>
                            </a:schemeClr>
                          </a:solidFill>
                        </a:rPr>
                        <a:t>$77,460</a:t>
                      </a:r>
                      <a:endParaRPr kumimoji="1" lang="ja-JP" altLang="en-US">
                        <a:solidFill>
                          <a:schemeClr val="accent4">
                            <a:lumMod val="50000"/>
                          </a:schemeClr>
                        </a:solidFill>
                      </a:endParaRPr>
                    </a:p>
                  </a:txBody>
                  <a:tcPr/>
                </a:tc>
                <a:extLst>
                  <a:ext uri="{0D108BD9-81ED-4DB2-BD59-A6C34878D82A}">
                    <a16:rowId xmlns:a16="http://schemas.microsoft.com/office/drawing/2014/main" val="633944769"/>
                  </a:ext>
                </a:extLst>
              </a:tr>
              <a:tr h="370840">
                <a:tc>
                  <a:txBody>
                    <a:bodyPr/>
                    <a:lstStyle/>
                    <a:p>
                      <a:r>
                        <a:rPr kumimoji="1" lang="en-US" altLang="ja-JP" sz="1600" dirty="0">
                          <a:solidFill>
                            <a:schemeClr val="accent3">
                              <a:lumMod val="50000"/>
                            </a:schemeClr>
                          </a:solidFill>
                        </a:rPr>
                        <a:t>Nurse Anesthetist</a:t>
                      </a:r>
                      <a:endParaRPr kumimoji="1" lang="ja-JP" altLang="en-US" sz="1600">
                        <a:solidFill>
                          <a:schemeClr val="accent3">
                            <a:lumMod val="50000"/>
                          </a:schemeClr>
                        </a:solidFill>
                      </a:endParaRPr>
                    </a:p>
                  </a:txBody>
                  <a:tcPr/>
                </a:tc>
                <a:tc>
                  <a:txBody>
                    <a:bodyPr/>
                    <a:lstStyle/>
                    <a:p>
                      <a:pPr algn="r"/>
                      <a:r>
                        <a:rPr kumimoji="1" lang="en-US" altLang="ja-JP" dirty="0">
                          <a:solidFill>
                            <a:schemeClr val="accent3">
                              <a:lumMod val="50000"/>
                            </a:schemeClr>
                          </a:solidFill>
                        </a:rPr>
                        <a:t>43,570</a:t>
                      </a:r>
                      <a:endParaRPr kumimoji="1" lang="ja-JP" altLang="en-US">
                        <a:solidFill>
                          <a:schemeClr val="accent3">
                            <a:lumMod val="50000"/>
                          </a:schemeClr>
                        </a:solidFill>
                      </a:endParaRPr>
                    </a:p>
                  </a:txBody>
                  <a:tcPr/>
                </a:tc>
                <a:tc>
                  <a:txBody>
                    <a:bodyPr/>
                    <a:lstStyle/>
                    <a:p>
                      <a:pPr algn="r"/>
                      <a:r>
                        <a:rPr kumimoji="1" lang="en-US" altLang="ja-JP" dirty="0">
                          <a:solidFill>
                            <a:schemeClr val="accent3">
                              <a:lumMod val="50000"/>
                            </a:schemeClr>
                          </a:solidFill>
                        </a:rPr>
                        <a:t>0.297</a:t>
                      </a:r>
                      <a:endParaRPr kumimoji="1" lang="ja-JP" altLang="en-US">
                        <a:solidFill>
                          <a:schemeClr val="accent3">
                            <a:lumMod val="50000"/>
                          </a:schemeClr>
                        </a:solidFill>
                      </a:endParaRPr>
                    </a:p>
                  </a:txBody>
                  <a:tcPr/>
                </a:tc>
                <a:tc>
                  <a:txBody>
                    <a:bodyPr/>
                    <a:lstStyle/>
                    <a:p>
                      <a:pPr algn="r"/>
                      <a:r>
                        <a:rPr kumimoji="1" lang="en-US" altLang="ja-JP" dirty="0">
                          <a:solidFill>
                            <a:schemeClr val="accent3">
                              <a:lumMod val="50000"/>
                            </a:schemeClr>
                          </a:solidFill>
                        </a:rPr>
                        <a:t>$87.40</a:t>
                      </a:r>
                      <a:endParaRPr kumimoji="1" lang="ja-JP" altLang="en-US">
                        <a:solidFill>
                          <a:schemeClr val="accent3">
                            <a:lumMod val="50000"/>
                          </a:schemeClr>
                        </a:solidFill>
                      </a:endParaRPr>
                    </a:p>
                  </a:txBody>
                  <a:tcPr/>
                </a:tc>
                <a:tc>
                  <a:txBody>
                    <a:bodyPr/>
                    <a:lstStyle/>
                    <a:p>
                      <a:pPr algn="r"/>
                      <a:r>
                        <a:rPr kumimoji="1" lang="en-US" altLang="ja-JP" dirty="0">
                          <a:solidFill>
                            <a:schemeClr val="accent3">
                              <a:lumMod val="50000"/>
                            </a:schemeClr>
                          </a:solidFill>
                        </a:rPr>
                        <a:t>$181,040</a:t>
                      </a:r>
                      <a:endParaRPr kumimoji="1" lang="ja-JP" altLang="en-US">
                        <a:solidFill>
                          <a:schemeClr val="accent3">
                            <a:lumMod val="50000"/>
                          </a:schemeClr>
                        </a:solidFill>
                      </a:endParaRPr>
                    </a:p>
                  </a:txBody>
                  <a:tcPr/>
                </a:tc>
                <a:extLst>
                  <a:ext uri="{0D108BD9-81ED-4DB2-BD59-A6C34878D82A}">
                    <a16:rowId xmlns:a16="http://schemas.microsoft.com/office/drawing/2014/main" val="2756376255"/>
                  </a:ext>
                </a:extLst>
              </a:tr>
              <a:tr h="370840">
                <a:tc>
                  <a:txBody>
                    <a:bodyPr/>
                    <a:lstStyle/>
                    <a:p>
                      <a:r>
                        <a:rPr kumimoji="1" lang="en-US" altLang="ja-JP" sz="1600" dirty="0">
                          <a:solidFill>
                            <a:schemeClr val="accent3">
                              <a:lumMod val="50000"/>
                            </a:schemeClr>
                          </a:solidFill>
                        </a:rPr>
                        <a:t>Nurse Midwife</a:t>
                      </a:r>
                      <a:endParaRPr kumimoji="1" lang="ja-JP" altLang="en-US" sz="1600">
                        <a:solidFill>
                          <a:schemeClr val="accent3">
                            <a:lumMod val="50000"/>
                          </a:schemeClr>
                        </a:solidFill>
                      </a:endParaRPr>
                    </a:p>
                  </a:txBody>
                  <a:tcPr/>
                </a:tc>
                <a:tc>
                  <a:txBody>
                    <a:bodyPr/>
                    <a:lstStyle/>
                    <a:p>
                      <a:pPr algn="r"/>
                      <a:r>
                        <a:rPr kumimoji="1" lang="en-US" altLang="ja-JP" dirty="0">
                          <a:solidFill>
                            <a:schemeClr val="accent3">
                              <a:lumMod val="50000"/>
                            </a:schemeClr>
                          </a:solidFill>
                        </a:rPr>
                        <a:t>6,930</a:t>
                      </a:r>
                      <a:endParaRPr kumimoji="1" lang="ja-JP" altLang="en-US">
                        <a:solidFill>
                          <a:schemeClr val="accent3">
                            <a:lumMod val="50000"/>
                          </a:schemeClr>
                        </a:solidFill>
                      </a:endParaRPr>
                    </a:p>
                  </a:txBody>
                  <a:tcPr/>
                </a:tc>
                <a:tc>
                  <a:txBody>
                    <a:bodyPr/>
                    <a:lstStyle/>
                    <a:p>
                      <a:pPr algn="r"/>
                      <a:r>
                        <a:rPr kumimoji="1" lang="en-US" altLang="ja-JP" dirty="0">
                          <a:solidFill>
                            <a:schemeClr val="accent3">
                              <a:lumMod val="50000"/>
                            </a:schemeClr>
                          </a:solidFill>
                        </a:rPr>
                        <a:t>0.047</a:t>
                      </a:r>
                      <a:endParaRPr kumimoji="1" lang="ja-JP" altLang="en-US">
                        <a:solidFill>
                          <a:schemeClr val="accent3">
                            <a:lumMod val="50000"/>
                          </a:schemeClr>
                        </a:solidFill>
                      </a:endParaRPr>
                    </a:p>
                  </a:txBody>
                  <a:tcPr/>
                </a:tc>
                <a:tc>
                  <a:txBody>
                    <a:bodyPr/>
                    <a:lstStyle/>
                    <a:p>
                      <a:pPr algn="r"/>
                      <a:r>
                        <a:rPr kumimoji="1" lang="en-US" altLang="ja-JP" dirty="0">
                          <a:solidFill>
                            <a:schemeClr val="accent3">
                              <a:lumMod val="50000"/>
                            </a:schemeClr>
                          </a:solidFill>
                        </a:rPr>
                        <a:t>$52.31</a:t>
                      </a:r>
                      <a:endParaRPr kumimoji="1" lang="ja-JP" altLang="en-US">
                        <a:solidFill>
                          <a:schemeClr val="accent3">
                            <a:lumMod val="50000"/>
                          </a:schemeClr>
                        </a:solidFill>
                      </a:endParaRPr>
                    </a:p>
                  </a:txBody>
                  <a:tcPr/>
                </a:tc>
                <a:tc>
                  <a:txBody>
                    <a:bodyPr/>
                    <a:lstStyle/>
                    <a:p>
                      <a:pPr algn="r"/>
                      <a:r>
                        <a:rPr kumimoji="1" lang="en-US" altLang="ja-JP" dirty="0">
                          <a:solidFill>
                            <a:schemeClr val="accent3">
                              <a:lumMod val="50000"/>
                            </a:schemeClr>
                          </a:solidFill>
                        </a:rPr>
                        <a:t>$108,810</a:t>
                      </a:r>
                      <a:endParaRPr kumimoji="1" lang="ja-JP" altLang="en-US">
                        <a:solidFill>
                          <a:schemeClr val="accent3">
                            <a:lumMod val="50000"/>
                          </a:schemeClr>
                        </a:solidFill>
                      </a:endParaRPr>
                    </a:p>
                  </a:txBody>
                  <a:tcPr/>
                </a:tc>
                <a:extLst>
                  <a:ext uri="{0D108BD9-81ED-4DB2-BD59-A6C34878D82A}">
                    <a16:rowId xmlns:a16="http://schemas.microsoft.com/office/drawing/2014/main" val="734407561"/>
                  </a:ext>
                </a:extLst>
              </a:tr>
              <a:tr h="370840">
                <a:tc>
                  <a:txBody>
                    <a:bodyPr/>
                    <a:lstStyle/>
                    <a:p>
                      <a:r>
                        <a:rPr kumimoji="1" lang="en-US" altLang="ja-JP" sz="1600" dirty="0">
                          <a:solidFill>
                            <a:schemeClr val="accent3">
                              <a:lumMod val="50000"/>
                            </a:schemeClr>
                          </a:solidFill>
                        </a:rPr>
                        <a:t>Nurse Practitioner </a:t>
                      </a:r>
                      <a:endParaRPr kumimoji="1" lang="ja-JP" altLang="en-US" sz="1600">
                        <a:solidFill>
                          <a:schemeClr val="accent3">
                            <a:lumMod val="50000"/>
                          </a:schemeClr>
                        </a:solidFill>
                      </a:endParaRPr>
                    </a:p>
                  </a:txBody>
                  <a:tcPr/>
                </a:tc>
                <a:tc>
                  <a:txBody>
                    <a:bodyPr/>
                    <a:lstStyle/>
                    <a:p>
                      <a:pPr algn="r"/>
                      <a:r>
                        <a:rPr kumimoji="1" lang="en-US" altLang="ja-JP" dirty="0">
                          <a:solidFill>
                            <a:schemeClr val="accent3">
                              <a:lumMod val="50000"/>
                            </a:schemeClr>
                          </a:solidFill>
                        </a:rPr>
                        <a:t>200,600</a:t>
                      </a:r>
                      <a:endParaRPr kumimoji="1" lang="ja-JP" altLang="en-US">
                        <a:solidFill>
                          <a:schemeClr val="accent3">
                            <a:lumMod val="50000"/>
                          </a:schemeClr>
                        </a:solidFill>
                      </a:endParaRPr>
                    </a:p>
                  </a:txBody>
                  <a:tcPr/>
                </a:tc>
                <a:tc>
                  <a:txBody>
                    <a:bodyPr/>
                    <a:lstStyle/>
                    <a:p>
                      <a:pPr algn="r"/>
                      <a:r>
                        <a:rPr kumimoji="1" lang="en-US" altLang="ja-JP" dirty="0">
                          <a:solidFill>
                            <a:schemeClr val="accent3">
                              <a:lumMod val="50000"/>
                            </a:schemeClr>
                          </a:solidFill>
                        </a:rPr>
                        <a:t>1.366</a:t>
                      </a:r>
                      <a:endParaRPr kumimoji="1" lang="ja-JP" altLang="en-US">
                        <a:solidFill>
                          <a:schemeClr val="accent3">
                            <a:lumMod val="50000"/>
                          </a:schemeClr>
                        </a:solidFill>
                      </a:endParaRPr>
                    </a:p>
                  </a:txBody>
                  <a:tcPr/>
                </a:tc>
                <a:tc>
                  <a:txBody>
                    <a:bodyPr/>
                    <a:lstStyle/>
                    <a:p>
                      <a:pPr algn="r"/>
                      <a:r>
                        <a:rPr kumimoji="1" lang="en-US" altLang="ja-JP" dirty="0">
                          <a:solidFill>
                            <a:schemeClr val="accent3">
                              <a:lumMod val="50000"/>
                            </a:schemeClr>
                          </a:solidFill>
                        </a:rPr>
                        <a:t>$53.77</a:t>
                      </a:r>
                      <a:endParaRPr kumimoji="1" lang="ja-JP" altLang="en-US">
                        <a:solidFill>
                          <a:schemeClr val="accent3">
                            <a:lumMod val="50000"/>
                          </a:schemeClr>
                        </a:solidFill>
                      </a:endParaRPr>
                    </a:p>
                  </a:txBody>
                  <a:tcPr/>
                </a:tc>
                <a:tc>
                  <a:txBody>
                    <a:bodyPr/>
                    <a:lstStyle/>
                    <a:p>
                      <a:pPr algn="r"/>
                      <a:r>
                        <a:rPr kumimoji="1" lang="en-US" altLang="ja-JP" dirty="0">
                          <a:solidFill>
                            <a:schemeClr val="accent3">
                              <a:lumMod val="50000"/>
                            </a:schemeClr>
                          </a:solidFill>
                        </a:rPr>
                        <a:t>$111,840</a:t>
                      </a:r>
                      <a:endParaRPr kumimoji="1" lang="ja-JP" altLang="en-US">
                        <a:solidFill>
                          <a:schemeClr val="accent3">
                            <a:lumMod val="50000"/>
                          </a:schemeClr>
                        </a:solidFill>
                      </a:endParaRPr>
                    </a:p>
                  </a:txBody>
                  <a:tcPr/>
                </a:tc>
                <a:extLst>
                  <a:ext uri="{0D108BD9-81ED-4DB2-BD59-A6C34878D82A}">
                    <a16:rowId xmlns:a16="http://schemas.microsoft.com/office/drawing/2014/main" val="1372493879"/>
                  </a:ext>
                </a:extLst>
              </a:tr>
            </a:tbl>
          </a:graphicData>
        </a:graphic>
      </p:graphicFrame>
      <p:sp>
        <p:nvSpPr>
          <p:cNvPr id="5" name="テキスト ボックス 4">
            <a:extLst>
              <a:ext uri="{FF2B5EF4-FFF2-40B4-BE49-F238E27FC236}">
                <a16:creationId xmlns:a16="http://schemas.microsoft.com/office/drawing/2014/main" id="{B508A717-A6B8-C340-85D0-0423AD610D21}"/>
              </a:ext>
            </a:extLst>
          </p:cNvPr>
          <p:cNvSpPr txBox="1"/>
          <p:nvPr/>
        </p:nvSpPr>
        <p:spPr>
          <a:xfrm>
            <a:off x="1475656" y="6206847"/>
            <a:ext cx="6840760" cy="523220"/>
          </a:xfrm>
          <a:prstGeom prst="rect">
            <a:avLst/>
          </a:prstGeom>
          <a:noFill/>
        </p:spPr>
        <p:txBody>
          <a:bodyPr wrap="square" rtlCol="0">
            <a:spAutoFit/>
          </a:bodyPr>
          <a:lstStyle/>
          <a:p>
            <a:r>
              <a:rPr lang="en" altLang="ja-JP" sz="1400" dirty="0"/>
              <a:t>U.S. Bureau of Labor Statistics, May 2019 National Occupational Employment and Wage Estimates</a:t>
            </a:r>
            <a:r>
              <a:rPr lang="ja-JP" altLang="en-US" sz="1400"/>
              <a:t>より作成</a:t>
            </a:r>
            <a:endParaRPr lang="en" altLang="ja-JP" sz="1400" dirty="0"/>
          </a:p>
        </p:txBody>
      </p:sp>
    </p:spTree>
    <p:extLst>
      <p:ext uri="{BB962C8B-B14F-4D97-AF65-F5344CB8AC3E}">
        <p14:creationId xmlns:p14="http://schemas.microsoft.com/office/powerpoint/2010/main" val="1365696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ネブラスカ医科大学の調査（</a:t>
            </a:r>
            <a:r>
              <a:rPr kumimoji="1" lang="en-US" altLang="ja-JP" sz="3600" dirty="0"/>
              <a:t>2015</a:t>
            </a:r>
            <a:r>
              <a:rPr kumimoji="1" lang="ja-JP" altLang="en-US" sz="3600" dirty="0"/>
              <a:t>）より</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04464927"/>
              </p:ext>
            </p:extLst>
          </p:nvPr>
        </p:nvGraphicFramePr>
        <p:xfrm>
          <a:off x="457200" y="1600200"/>
          <a:ext cx="8229600" cy="4709119"/>
        </p:xfrm>
        <a:graphic>
          <a:graphicData uri="http://schemas.openxmlformats.org/drawingml/2006/table">
            <a:tbl>
              <a:tblPr firstRow="1" bandRow="1">
                <a:tableStyleId>{BC89EF96-8CEA-46FF-86C4-4CE0E7609802}</a:tableStyleId>
              </a:tblPr>
              <a:tblGrid>
                <a:gridCol w="145050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306488">
                  <a:extLst>
                    <a:ext uri="{9D8B030D-6E8A-4147-A177-3AD203B41FA5}">
                      <a16:colId xmlns:a16="http://schemas.microsoft.com/office/drawing/2014/main" val="20004"/>
                    </a:ext>
                  </a:extLst>
                </a:gridCol>
              </a:tblGrid>
              <a:tr h="542217">
                <a:tc>
                  <a:txBody>
                    <a:bodyPr/>
                    <a:lstStyle/>
                    <a:p>
                      <a:r>
                        <a:rPr kumimoji="1" lang="en-US" altLang="ja-JP" sz="2800" dirty="0">
                          <a:solidFill>
                            <a:schemeClr val="accent3">
                              <a:lumMod val="75000"/>
                            </a:schemeClr>
                          </a:solidFill>
                        </a:rPr>
                        <a:t>PA</a:t>
                      </a:r>
                      <a:endParaRPr kumimoji="1" lang="ja-JP" altLang="en-US" sz="2800" dirty="0">
                        <a:solidFill>
                          <a:schemeClr val="accent3">
                            <a:lumMod val="75000"/>
                          </a:schemeClr>
                        </a:solidFill>
                      </a:endParaRPr>
                    </a:p>
                  </a:txBody>
                  <a:tcPr/>
                </a:tc>
                <a:tc>
                  <a:txBody>
                    <a:bodyPr/>
                    <a:lstStyle/>
                    <a:p>
                      <a:pPr algn="ctr"/>
                      <a:r>
                        <a:rPr kumimoji="1" lang="ja-JP" altLang="en-US" sz="2400" dirty="0"/>
                        <a:t>調査場所</a:t>
                      </a:r>
                    </a:p>
                  </a:txBody>
                  <a:tcPr/>
                </a:tc>
                <a:tc>
                  <a:txBody>
                    <a:bodyPr/>
                    <a:lstStyle/>
                    <a:p>
                      <a:r>
                        <a:rPr kumimoji="1" lang="en-US" altLang="ja-JP" sz="2800" dirty="0">
                          <a:solidFill>
                            <a:srgbClr val="951414"/>
                          </a:solidFill>
                        </a:rPr>
                        <a:t>NP</a:t>
                      </a:r>
                      <a:endParaRPr kumimoji="1" lang="ja-JP" altLang="en-US" sz="2800" dirty="0">
                        <a:solidFill>
                          <a:srgbClr val="951414"/>
                        </a:solidFill>
                      </a:endParaRPr>
                    </a:p>
                  </a:txBody>
                  <a:tcPr/>
                </a:tc>
                <a:tc>
                  <a:txBody>
                    <a:bodyPr/>
                    <a:lstStyle/>
                    <a:p>
                      <a:r>
                        <a:rPr kumimoji="1" lang="en-US" altLang="ja-JP" sz="2800" dirty="0">
                          <a:solidFill>
                            <a:schemeClr val="accent2">
                              <a:lumMod val="75000"/>
                            </a:schemeClr>
                          </a:solidFill>
                        </a:rPr>
                        <a:t>MD</a:t>
                      </a:r>
                      <a:endParaRPr kumimoji="1" lang="ja-JP" altLang="en-US" sz="2800" dirty="0">
                        <a:solidFill>
                          <a:schemeClr val="accent2">
                            <a:lumMod val="75000"/>
                          </a:schemeClr>
                        </a:solidFill>
                      </a:endParaRPr>
                    </a:p>
                  </a:txBody>
                  <a:tcPr/>
                </a:tc>
                <a:tc>
                  <a:txBody>
                    <a:bodyPr/>
                    <a:lstStyle/>
                    <a:p>
                      <a:r>
                        <a:rPr kumimoji="1" lang="en-US" altLang="ja-JP" sz="2800" dirty="0">
                          <a:solidFill>
                            <a:schemeClr val="accent2">
                              <a:lumMod val="75000"/>
                            </a:schemeClr>
                          </a:solidFill>
                        </a:rPr>
                        <a:t>RN</a:t>
                      </a:r>
                      <a:endParaRPr kumimoji="1" lang="ja-JP" altLang="en-US" sz="2800" dirty="0">
                        <a:solidFill>
                          <a:schemeClr val="accent2">
                            <a:lumMod val="75000"/>
                          </a:schemeClr>
                        </a:solidFill>
                      </a:endParaRPr>
                    </a:p>
                  </a:txBody>
                  <a:tcPr/>
                </a:tc>
                <a:extLst>
                  <a:ext uri="{0D108BD9-81ED-4DB2-BD59-A6C34878D82A}">
                    <a16:rowId xmlns:a16="http://schemas.microsoft.com/office/drawing/2014/main" val="10000"/>
                  </a:ext>
                </a:extLst>
              </a:tr>
              <a:tr h="542217">
                <a:tc>
                  <a:txBody>
                    <a:bodyPr/>
                    <a:lstStyle/>
                    <a:p>
                      <a:r>
                        <a:rPr kumimoji="1" lang="ja-JP" altLang="en-US" sz="2400" dirty="0"/>
                        <a:t>なし</a:t>
                      </a:r>
                    </a:p>
                  </a:txBody>
                  <a:tcPr>
                    <a:solidFill>
                      <a:srgbClr val="9AD1F9">
                        <a:alpha val="20000"/>
                      </a:srgbClr>
                    </a:solidFill>
                  </a:tcPr>
                </a:tc>
                <a:tc>
                  <a:txBody>
                    <a:bodyPr/>
                    <a:lstStyle/>
                    <a:p>
                      <a:r>
                        <a:rPr kumimoji="1" lang="en-US" altLang="ja-JP" sz="2400" kern="1200" dirty="0">
                          <a:solidFill>
                            <a:schemeClr val="tx1"/>
                          </a:solidFill>
                          <a:effectLst/>
                          <a:latin typeface="+mn-lt"/>
                          <a:ea typeface="+mn-ea"/>
                          <a:cs typeface="+mn-cs"/>
                        </a:rPr>
                        <a:t>NICU</a:t>
                      </a:r>
                      <a:endParaRPr kumimoji="1" lang="ja-JP" altLang="en-US" sz="2400" dirty="0"/>
                    </a:p>
                  </a:txBody>
                  <a:tcPr/>
                </a:tc>
                <a:tc>
                  <a:txBody>
                    <a:bodyPr/>
                    <a:lstStyle/>
                    <a:p>
                      <a:r>
                        <a:rPr kumimoji="1" lang="en-US" altLang="ja-JP" sz="2400" dirty="0"/>
                        <a:t>2</a:t>
                      </a:r>
                      <a:r>
                        <a:rPr kumimoji="1" lang="ja-JP" altLang="en-US" sz="2400" dirty="0"/>
                        <a:t>人</a:t>
                      </a:r>
                    </a:p>
                  </a:txBody>
                  <a:tcPr>
                    <a:solidFill>
                      <a:schemeClr val="accent4">
                        <a:lumMod val="40000"/>
                        <a:lumOff val="60000"/>
                        <a:alpha val="20000"/>
                      </a:schemeClr>
                    </a:solidFill>
                  </a:tcPr>
                </a:tc>
                <a:tc>
                  <a:txBody>
                    <a:bodyPr/>
                    <a:lstStyle/>
                    <a:p>
                      <a:r>
                        <a:rPr kumimoji="1" lang="en-US" altLang="ja-JP" sz="2400" dirty="0"/>
                        <a:t>3</a:t>
                      </a:r>
                      <a:r>
                        <a:rPr kumimoji="1" lang="ja-JP" altLang="en-US" sz="2400" dirty="0"/>
                        <a:t>人</a:t>
                      </a:r>
                    </a:p>
                  </a:txBody>
                  <a:tcPr>
                    <a:solidFill>
                      <a:schemeClr val="accent2">
                        <a:lumMod val="60000"/>
                        <a:lumOff val="40000"/>
                        <a:alpha val="20000"/>
                      </a:schemeClr>
                    </a:solidFill>
                  </a:tcPr>
                </a:tc>
                <a:tc>
                  <a:txBody>
                    <a:bodyPr/>
                    <a:lstStyle/>
                    <a:p>
                      <a:r>
                        <a:rPr kumimoji="1" lang="en-US" altLang="ja-JP" sz="2400" dirty="0"/>
                        <a:t>12</a:t>
                      </a:r>
                      <a:r>
                        <a:rPr kumimoji="1" lang="ja-JP" altLang="en-US" sz="2400" dirty="0"/>
                        <a:t>人</a:t>
                      </a:r>
                    </a:p>
                  </a:txBody>
                  <a:tcPr>
                    <a:solidFill>
                      <a:schemeClr val="accent2">
                        <a:lumMod val="60000"/>
                        <a:lumOff val="40000"/>
                        <a:alpha val="20000"/>
                      </a:schemeClr>
                    </a:solidFill>
                  </a:tcPr>
                </a:tc>
                <a:extLst>
                  <a:ext uri="{0D108BD9-81ED-4DB2-BD59-A6C34878D82A}">
                    <a16:rowId xmlns:a16="http://schemas.microsoft.com/office/drawing/2014/main" val="10001"/>
                  </a:ext>
                </a:extLst>
              </a:tr>
              <a:tr h="542217">
                <a:tc>
                  <a:txBody>
                    <a:bodyPr/>
                    <a:lstStyle/>
                    <a:p>
                      <a:r>
                        <a:rPr kumimoji="1" lang="ja-JP" altLang="en-US" sz="2400" dirty="0"/>
                        <a:t>なし</a:t>
                      </a:r>
                    </a:p>
                  </a:txBody>
                  <a:tcPr/>
                </a:tc>
                <a:tc>
                  <a:txBody>
                    <a:bodyPr/>
                    <a:lstStyle/>
                    <a:p>
                      <a:r>
                        <a:rPr kumimoji="1" lang="en-US" altLang="ja-JP" sz="2400" dirty="0"/>
                        <a:t>HIV</a:t>
                      </a:r>
                      <a:r>
                        <a:rPr kumimoji="1" lang="ja-JP" altLang="en-US" sz="2400" dirty="0"/>
                        <a:t>クリニック</a:t>
                      </a:r>
                    </a:p>
                  </a:txBody>
                  <a:tcPr/>
                </a:tc>
                <a:tc>
                  <a:txBody>
                    <a:bodyPr/>
                    <a:lstStyle/>
                    <a:p>
                      <a:r>
                        <a:rPr kumimoji="1" lang="en-US" altLang="ja-JP" sz="2400" dirty="0"/>
                        <a:t>2</a:t>
                      </a:r>
                      <a:r>
                        <a:rPr kumimoji="1" lang="ja-JP" altLang="en-US" sz="2400" dirty="0"/>
                        <a:t>人</a:t>
                      </a:r>
                    </a:p>
                  </a:txBody>
                  <a:tcPr/>
                </a:tc>
                <a:tc>
                  <a:txBody>
                    <a:bodyPr/>
                    <a:lstStyle/>
                    <a:p>
                      <a:r>
                        <a:rPr kumimoji="1" lang="en-US" altLang="ja-JP" sz="2400" dirty="0"/>
                        <a:t>2</a:t>
                      </a:r>
                      <a:r>
                        <a:rPr kumimoji="1" lang="ja-JP" altLang="en-US" sz="2400" dirty="0"/>
                        <a:t>人</a:t>
                      </a:r>
                    </a:p>
                  </a:txBody>
                  <a:tcPr/>
                </a:tc>
                <a:tc>
                  <a:txBody>
                    <a:bodyPr/>
                    <a:lstStyle/>
                    <a:p>
                      <a:r>
                        <a:rPr kumimoji="1" lang="en-US" altLang="ja-JP" sz="2400" dirty="0"/>
                        <a:t>5</a:t>
                      </a:r>
                      <a:r>
                        <a:rPr kumimoji="1" lang="ja-JP" altLang="en-US" sz="2400" dirty="0"/>
                        <a:t>人</a:t>
                      </a:r>
                    </a:p>
                  </a:txBody>
                  <a:tcPr/>
                </a:tc>
                <a:extLst>
                  <a:ext uri="{0D108BD9-81ED-4DB2-BD59-A6C34878D82A}">
                    <a16:rowId xmlns:a16="http://schemas.microsoft.com/office/drawing/2014/main" val="10002"/>
                  </a:ext>
                </a:extLst>
              </a:tr>
              <a:tr h="542217">
                <a:tc>
                  <a:txBody>
                    <a:bodyPr/>
                    <a:lstStyle/>
                    <a:p>
                      <a:r>
                        <a:rPr kumimoji="1" lang="en-US" altLang="ja-JP" sz="2400" dirty="0"/>
                        <a:t>2</a:t>
                      </a:r>
                      <a:r>
                        <a:rPr kumimoji="1" lang="ja-JP" altLang="en-US" sz="2400" dirty="0"/>
                        <a:t>人</a:t>
                      </a:r>
                    </a:p>
                  </a:txBody>
                  <a:tcPr>
                    <a:solidFill>
                      <a:srgbClr val="9AD1F9">
                        <a:alpha val="20000"/>
                      </a:srgbClr>
                    </a:solidFill>
                  </a:tcPr>
                </a:tc>
                <a:tc>
                  <a:txBody>
                    <a:bodyPr/>
                    <a:lstStyle/>
                    <a:p>
                      <a:r>
                        <a:rPr kumimoji="1" lang="ja-JP" altLang="en-US" sz="2400" dirty="0"/>
                        <a:t>精神科クリニック</a:t>
                      </a:r>
                    </a:p>
                  </a:txBody>
                  <a:tcPr/>
                </a:tc>
                <a:tc>
                  <a:txBody>
                    <a:bodyPr/>
                    <a:lstStyle/>
                    <a:p>
                      <a:r>
                        <a:rPr kumimoji="1" lang="en-US" altLang="ja-JP" sz="2400" dirty="0"/>
                        <a:t>4</a:t>
                      </a:r>
                      <a:r>
                        <a:rPr kumimoji="1" lang="ja-JP" altLang="en-US" sz="2400" dirty="0"/>
                        <a:t>人</a:t>
                      </a:r>
                    </a:p>
                  </a:txBody>
                  <a:tcPr>
                    <a:solidFill>
                      <a:srgbClr val="F19B9B">
                        <a:alpha val="20000"/>
                      </a:srgbClr>
                    </a:solidFill>
                  </a:tcPr>
                </a:tc>
                <a:tc>
                  <a:txBody>
                    <a:bodyPr/>
                    <a:lstStyle/>
                    <a:p>
                      <a:r>
                        <a:rPr kumimoji="1" lang="en-US" altLang="ja-JP" sz="2400" dirty="0"/>
                        <a:t>5</a:t>
                      </a:r>
                      <a:r>
                        <a:rPr kumimoji="1" lang="ja-JP" altLang="en-US" sz="2400" dirty="0"/>
                        <a:t>人</a:t>
                      </a:r>
                    </a:p>
                  </a:txBody>
                  <a:tcPr>
                    <a:solidFill>
                      <a:schemeClr val="accent2">
                        <a:lumMod val="40000"/>
                        <a:lumOff val="60000"/>
                        <a:alpha val="20000"/>
                      </a:schemeClr>
                    </a:solidFill>
                  </a:tcPr>
                </a:tc>
                <a:tc>
                  <a:txBody>
                    <a:bodyPr/>
                    <a:lstStyle/>
                    <a:p>
                      <a:r>
                        <a:rPr kumimoji="1" lang="ja-JP" altLang="en-US" sz="2400" dirty="0"/>
                        <a:t>不明</a:t>
                      </a:r>
                    </a:p>
                  </a:txBody>
                  <a:tcPr>
                    <a:solidFill>
                      <a:schemeClr val="accent2">
                        <a:lumMod val="40000"/>
                        <a:lumOff val="60000"/>
                        <a:alpha val="20000"/>
                      </a:schemeClr>
                    </a:solidFill>
                  </a:tcPr>
                </a:tc>
                <a:extLst>
                  <a:ext uri="{0D108BD9-81ED-4DB2-BD59-A6C34878D82A}">
                    <a16:rowId xmlns:a16="http://schemas.microsoft.com/office/drawing/2014/main" val="10003"/>
                  </a:ext>
                </a:extLst>
              </a:tr>
              <a:tr h="2540251">
                <a:tc>
                  <a:txBody>
                    <a:bodyPr/>
                    <a:lstStyle/>
                    <a:p>
                      <a:endParaRPr kumimoji="1" lang="ja-JP" altLang="en-US" dirty="0"/>
                    </a:p>
                  </a:txBody>
                  <a:tcPr/>
                </a:tc>
                <a:tc>
                  <a:txBody>
                    <a:bodyPr/>
                    <a:lstStyle/>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4"/>
                  </a:ext>
                </a:extLst>
              </a:tr>
            </a:tbl>
          </a:graphicData>
        </a:graphic>
      </p:graphicFrame>
      <p:sp>
        <p:nvSpPr>
          <p:cNvPr id="3" name="角丸四角形吹き出し 2"/>
          <p:cNvSpPr/>
          <p:nvPr/>
        </p:nvSpPr>
        <p:spPr>
          <a:xfrm>
            <a:off x="611560" y="4077072"/>
            <a:ext cx="4536504" cy="2520280"/>
          </a:xfrm>
          <a:prstGeom prst="wedgeRoundRectCallout">
            <a:avLst>
              <a:gd name="adj1" fmla="val -4076"/>
              <a:gd name="adj2" fmla="val -660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l"/>
            </a:pPr>
            <a:r>
              <a:rPr lang="ja-JP" altLang="en-US" dirty="0">
                <a:solidFill>
                  <a:schemeClr val="tx1"/>
                </a:solidFill>
              </a:rPr>
              <a:t>基本的には，</a:t>
            </a:r>
            <a:r>
              <a:rPr lang="en-US" altLang="ja-JP" dirty="0">
                <a:solidFill>
                  <a:schemeClr val="tx1"/>
                </a:solidFill>
              </a:rPr>
              <a:t>NP</a:t>
            </a:r>
            <a:r>
              <a:rPr lang="ja-JP" altLang="en-US" dirty="0">
                <a:solidFill>
                  <a:schemeClr val="tx1"/>
                </a:solidFill>
              </a:rPr>
              <a:t>と</a:t>
            </a:r>
            <a:r>
              <a:rPr lang="en-US" altLang="ja-JP" dirty="0">
                <a:solidFill>
                  <a:schemeClr val="tx1"/>
                </a:solidFill>
              </a:rPr>
              <a:t>PA</a:t>
            </a:r>
            <a:r>
              <a:rPr lang="ja-JP" altLang="en-US" dirty="0">
                <a:solidFill>
                  <a:schemeClr val="tx1"/>
                </a:solidFill>
              </a:rPr>
              <a:t>の仕事は同じ。</a:t>
            </a:r>
            <a:endParaRPr lang="en-US" altLang="ja-JP" dirty="0">
              <a:solidFill>
                <a:schemeClr val="tx1"/>
              </a:solidFill>
            </a:endParaRPr>
          </a:p>
          <a:p>
            <a:pPr marL="285750" indent="-285750">
              <a:buFont typeface="Wingdings" pitchFamily="2" charset="2"/>
              <a:buChar char="l"/>
            </a:pPr>
            <a:r>
              <a:rPr lang="ja-JP" altLang="en-US" dirty="0">
                <a:solidFill>
                  <a:schemeClr val="tx1"/>
                </a:solidFill>
              </a:rPr>
              <a:t>ただ，</a:t>
            </a:r>
            <a:r>
              <a:rPr lang="en-US" altLang="ja-JP" dirty="0">
                <a:solidFill>
                  <a:schemeClr val="tx1"/>
                </a:solidFill>
              </a:rPr>
              <a:t>NP</a:t>
            </a:r>
            <a:r>
              <a:rPr lang="ja-JP" altLang="en-US" dirty="0">
                <a:solidFill>
                  <a:schemeClr val="tx1"/>
                </a:solidFill>
              </a:rPr>
              <a:t>は医師の監督下になくても独立して意思決定することができるが，</a:t>
            </a:r>
            <a:r>
              <a:rPr lang="en-US" altLang="ja-JP" dirty="0">
                <a:solidFill>
                  <a:schemeClr val="tx1"/>
                </a:solidFill>
              </a:rPr>
              <a:t>PA</a:t>
            </a:r>
            <a:r>
              <a:rPr lang="ja-JP" altLang="en-US" dirty="0">
                <a:solidFill>
                  <a:schemeClr val="tx1"/>
                </a:solidFill>
              </a:rPr>
              <a:t>は医師の監督のもとに仕事を行う。</a:t>
            </a:r>
            <a:endParaRPr lang="en-US" altLang="ja-JP" dirty="0">
              <a:solidFill>
                <a:schemeClr val="tx1"/>
              </a:solidFill>
            </a:endParaRPr>
          </a:p>
          <a:p>
            <a:pPr marL="285750" indent="-285750">
              <a:buFont typeface="Wingdings" pitchFamily="2" charset="2"/>
              <a:buChar char="l"/>
            </a:pPr>
            <a:r>
              <a:rPr lang="ja-JP" altLang="en-US" dirty="0">
                <a:solidFill>
                  <a:schemeClr val="tx1"/>
                </a:solidFill>
              </a:rPr>
              <a:t>そのため，</a:t>
            </a:r>
            <a:r>
              <a:rPr lang="en-US" altLang="ja-JP" dirty="0">
                <a:solidFill>
                  <a:schemeClr val="tx1"/>
                </a:solidFill>
              </a:rPr>
              <a:t>PA</a:t>
            </a:r>
            <a:r>
              <a:rPr lang="ja-JP" altLang="en-US" dirty="0">
                <a:solidFill>
                  <a:schemeClr val="tx1"/>
                </a:solidFill>
              </a:rPr>
              <a:t>の責任は医師がとることになるが，</a:t>
            </a:r>
            <a:r>
              <a:rPr lang="en-US" altLang="ja-JP" dirty="0">
                <a:solidFill>
                  <a:schemeClr val="tx1"/>
                </a:solidFill>
              </a:rPr>
              <a:t>NP</a:t>
            </a:r>
            <a:r>
              <a:rPr lang="ja-JP" altLang="en-US" dirty="0">
                <a:solidFill>
                  <a:schemeClr val="tx1"/>
                </a:solidFill>
              </a:rPr>
              <a:t>は自分でとる。</a:t>
            </a:r>
            <a:endParaRPr kumimoji="1" lang="ja-JP" altLang="en-US" dirty="0">
              <a:solidFill>
                <a:schemeClr val="tx1"/>
              </a:solidFill>
            </a:endParaRPr>
          </a:p>
        </p:txBody>
      </p:sp>
    </p:spTree>
    <p:extLst>
      <p:ext uri="{BB962C8B-B14F-4D97-AF65-F5344CB8AC3E}">
        <p14:creationId xmlns:p14="http://schemas.microsoft.com/office/powerpoint/2010/main" val="4188938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634082"/>
          </a:xfrm>
        </p:spPr>
        <p:txBody>
          <a:bodyPr>
            <a:normAutofit fontScale="90000"/>
          </a:bodyPr>
          <a:lstStyle/>
          <a:p>
            <a:r>
              <a:rPr kumimoji="1" lang="ja-JP" altLang="en-US" dirty="0"/>
              <a:t>異なる起源</a:t>
            </a:r>
          </a:p>
        </p:txBody>
      </p:sp>
      <p:sp>
        <p:nvSpPr>
          <p:cNvPr id="7" name="テキスト プレースホルダー 6"/>
          <p:cNvSpPr>
            <a:spLocks noGrp="1"/>
          </p:cNvSpPr>
          <p:nvPr>
            <p:ph type="body" idx="1"/>
          </p:nvPr>
        </p:nvSpPr>
        <p:spPr>
          <a:xfrm>
            <a:off x="457200" y="980729"/>
            <a:ext cx="4040188" cy="576064"/>
          </a:xfrm>
        </p:spPr>
        <p:txBody>
          <a:bodyPr/>
          <a:lstStyle/>
          <a:p>
            <a:r>
              <a:rPr lang="en-US" altLang="ja-JP" dirty="0">
                <a:solidFill>
                  <a:schemeClr val="accent3">
                    <a:lumMod val="75000"/>
                  </a:schemeClr>
                </a:solidFill>
              </a:rPr>
              <a:t>PA</a:t>
            </a:r>
            <a:r>
              <a:rPr lang="ja-JP" altLang="en-US" dirty="0">
                <a:solidFill>
                  <a:schemeClr val="accent3">
                    <a:lumMod val="75000"/>
                  </a:schemeClr>
                </a:solidFill>
              </a:rPr>
              <a:t>：</a:t>
            </a:r>
            <a:r>
              <a:rPr lang="en-US" altLang="ja-JP" dirty="0">
                <a:solidFill>
                  <a:schemeClr val="accent3">
                    <a:lumMod val="75000"/>
                  </a:schemeClr>
                </a:solidFill>
              </a:rPr>
              <a:t>Corpsman</a:t>
            </a:r>
            <a:endParaRPr kumimoji="1" lang="ja-JP" altLang="en-US" dirty="0">
              <a:solidFill>
                <a:schemeClr val="accent3">
                  <a:lumMod val="75000"/>
                </a:schemeClr>
              </a:solidFill>
            </a:endParaRPr>
          </a:p>
        </p:txBody>
      </p:sp>
      <p:sp>
        <p:nvSpPr>
          <p:cNvPr id="9" name="テキスト プレースホルダー 8"/>
          <p:cNvSpPr>
            <a:spLocks noGrp="1"/>
          </p:cNvSpPr>
          <p:nvPr>
            <p:ph type="body" sz="quarter" idx="3"/>
          </p:nvPr>
        </p:nvSpPr>
        <p:spPr>
          <a:xfrm>
            <a:off x="4645025" y="980729"/>
            <a:ext cx="4041775" cy="576064"/>
          </a:xfrm>
        </p:spPr>
        <p:txBody>
          <a:bodyPr>
            <a:normAutofit fontScale="92500"/>
          </a:bodyPr>
          <a:lstStyle/>
          <a:p>
            <a:r>
              <a:rPr kumimoji="1" lang="en-US" altLang="ja-JP" dirty="0">
                <a:solidFill>
                  <a:schemeClr val="accent4">
                    <a:lumMod val="75000"/>
                  </a:schemeClr>
                </a:solidFill>
              </a:rPr>
              <a:t>NP</a:t>
            </a:r>
            <a:r>
              <a:rPr kumimoji="1" lang="ja-JP" altLang="en-US" dirty="0">
                <a:solidFill>
                  <a:schemeClr val="accent4">
                    <a:lumMod val="75000"/>
                  </a:schemeClr>
                </a:solidFill>
              </a:rPr>
              <a:t>：</a:t>
            </a:r>
            <a:r>
              <a:rPr kumimoji="1" lang="en-US" altLang="ja-JP" dirty="0">
                <a:solidFill>
                  <a:schemeClr val="accent4">
                    <a:lumMod val="75000"/>
                  </a:schemeClr>
                </a:solidFill>
              </a:rPr>
              <a:t>Settlement, Frontier Nurse</a:t>
            </a:r>
            <a:endParaRPr kumimoji="1" lang="ja-JP" altLang="en-US" dirty="0">
              <a:solidFill>
                <a:schemeClr val="accent4">
                  <a:lumMod val="75000"/>
                </a:schemeClr>
              </a:solidFill>
            </a:endParaRPr>
          </a:p>
        </p:txBody>
      </p:sp>
      <p:sp>
        <p:nvSpPr>
          <p:cNvPr id="10" name="コンテンツ プレースホルダー 9"/>
          <p:cNvSpPr>
            <a:spLocks noGrp="1"/>
          </p:cNvSpPr>
          <p:nvPr>
            <p:ph sz="quarter" idx="4"/>
          </p:nvPr>
        </p:nvSpPr>
        <p:spPr/>
        <p:txBody>
          <a:bodyPr/>
          <a:lstStyle/>
          <a:p>
            <a:pPr marL="0" indent="0">
              <a:buNone/>
            </a:pPr>
            <a:r>
              <a:rPr kumimoji="1" lang="ja-JP" altLang="en-US" dirty="0"/>
              <a:t> 　　</a:t>
            </a:r>
          </a:p>
        </p:txBody>
      </p:sp>
      <p:pic>
        <p:nvPicPr>
          <p:cNvPr id="1026" name="Picture 2" descr="C:\Users\hiu-user\Desktop\henry street visiting nu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568174"/>
            <a:ext cx="3096344" cy="2491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Users\hiu-user\Desktop\Mary-Breckinridge-on-horseback.-e1494877148543-1024x5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7489" y="4437112"/>
            <a:ext cx="4065525" cy="207643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テキスト ボックス 10"/>
          <p:cNvSpPr txBox="1"/>
          <p:nvPr/>
        </p:nvSpPr>
        <p:spPr>
          <a:xfrm>
            <a:off x="6135247" y="4087306"/>
            <a:ext cx="1815497" cy="276999"/>
          </a:xfrm>
          <a:prstGeom prst="rect">
            <a:avLst/>
          </a:prstGeom>
          <a:noFill/>
        </p:spPr>
        <p:txBody>
          <a:bodyPr wrap="none" rtlCol="0">
            <a:spAutoFit/>
          </a:bodyPr>
          <a:lstStyle/>
          <a:p>
            <a:r>
              <a:rPr lang="en-US" altLang="ja-JP" sz="1200" dirty="0"/>
              <a:t>New York</a:t>
            </a:r>
            <a:r>
              <a:rPr lang="ja-JP" altLang="en-US" sz="1200" dirty="0"/>
              <a:t>市美術館</a:t>
            </a:r>
            <a:r>
              <a:rPr lang="en-US" altLang="ja-JP" sz="1200" dirty="0"/>
              <a:t>HP</a:t>
            </a:r>
            <a:r>
              <a:rPr lang="ja-JP" altLang="en-US" sz="1200" dirty="0"/>
              <a:t>より</a:t>
            </a:r>
            <a:endParaRPr kumimoji="1" lang="ja-JP" altLang="en-US" sz="1200" dirty="0"/>
          </a:p>
        </p:txBody>
      </p:sp>
      <p:sp>
        <p:nvSpPr>
          <p:cNvPr id="14" name="テキスト ボックス 13"/>
          <p:cNvSpPr txBox="1"/>
          <p:nvPr/>
        </p:nvSpPr>
        <p:spPr>
          <a:xfrm>
            <a:off x="6135247" y="6516125"/>
            <a:ext cx="1817998" cy="276999"/>
          </a:xfrm>
          <a:prstGeom prst="rect">
            <a:avLst/>
          </a:prstGeom>
          <a:noFill/>
        </p:spPr>
        <p:txBody>
          <a:bodyPr wrap="none" rtlCol="0">
            <a:spAutoFit/>
          </a:bodyPr>
          <a:lstStyle/>
          <a:p>
            <a:r>
              <a:rPr lang="en-US" altLang="ja-JP" sz="1200" dirty="0"/>
              <a:t>Frontier Nurse</a:t>
            </a:r>
            <a:r>
              <a:rPr lang="ja-JP" altLang="en-US" sz="1200" dirty="0"/>
              <a:t>大学</a:t>
            </a:r>
            <a:r>
              <a:rPr lang="en-US" altLang="ja-JP" sz="1200" dirty="0"/>
              <a:t>HP</a:t>
            </a:r>
            <a:r>
              <a:rPr lang="ja-JP" altLang="en-US" sz="1200" dirty="0"/>
              <a:t>より</a:t>
            </a:r>
            <a:endParaRPr kumimoji="1" lang="ja-JP" altLang="en-US" sz="1200" dirty="0"/>
          </a:p>
        </p:txBody>
      </p:sp>
      <p:pic>
        <p:nvPicPr>
          <p:cNvPr id="1028" name="Picture 4" descr="C:\Users\hiu-user\Desktop\Feldser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077" y="3049106"/>
            <a:ext cx="4283968" cy="166347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テキスト ボックス 16"/>
          <p:cNvSpPr txBox="1"/>
          <p:nvPr/>
        </p:nvSpPr>
        <p:spPr>
          <a:xfrm>
            <a:off x="892968" y="4919700"/>
            <a:ext cx="2780185" cy="276999"/>
          </a:xfrm>
          <a:prstGeom prst="rect">
            <a:avLst/>
          </a:prstGeom>
          <a:noFill/>
        </p:spPr>
        <p:txBody>
          <a:bodyPr wrap="none" rtlCol="0">
            <a:spAutoFit/>
          </a:bodyPr>
          <a:lstStyle/>
          <a:p>
            <a:r>
              <a:rPr lang="en-US" altLang="ja-JP" sz="1200" dirty="0"/>
              <a:t>Physician Assistant History Society HP</a:t>
            </a:r>
            <a:r>
              <a:rPr lang="ja-JP" altLang="en-US" sz="1200" dirty="0"/>
              <a:t>より</a:t>
            </a:r>
            <a:endParaRPr kumimoji="1" lang="ja-JP" altLang="en-US" sz="1200" dirty="0"/>
          </a:p>
        </p:txBody>
      </p:sp>
    </p:spTree>
    <p:extLst>
      <p:ext uri="{BB962C8B-B14F-4D97-AF65-F5344CB8AC3E}">
        <p14:creationId xmlns:p14="http://schemas.microsoft.com/office/powerpoint/2010/main" val="170091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本日の内容</a:t>
            </a:r>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en-US" altLang="ja-JP" dirty="0"/>
              <a:t>1</a:t>
            </a:r>
            <a:r>
              <a:rPr lang="ja-JP" altLang="ja-JP" dirty="0" err="1"/>
              <a:t>．</a:t>
            </a:r>
            <a:r>
              <a:rPr lang="ja-JP" altLang="ja-JP" dirty="0"/>
              <a:t>はじめに</a:t>
            </a:r>
            <a:r>
              <a:rPr lang="en-US" altLang="ja-JP" dirty="0"/>
              <a:t>–</a:t>
            </a:r>
            <a:r>
              <a:rPr lang="ja-JP" altLang="ja-JP"/>
              <a:t>本</a:t>
            </a:r>
            <a:r>
              <a:rPr lang="ja-JP" altLang="en-US"/>
              <a:t>報告</a:t>
            </a:r>
            <a:r>
              <a:rPr lang="ja-JP" altLang="ja-JP"/>
              <a:t>の</a:t>
            </a:r>
            <a:r>
              <a:rPr lang="ja-JP" altLang="ja-JP" dirty="0"/>
              <a:t>目的</a:t>
            </a:r>
          </a:p>
          <a:p>
            <a:pPr marL="0" indent="0">
              <a:buNone/>
            </a:pPr>
            <a:endParaRPr lang="en-US" altLang="ja-JP" dirty="0"/>
          </a:p>
          <a:p>
            <a:pPr marL="0" indent="0">
              <a:buNone/>
            </a:pPr>
            <a:r>
              <a:rPr lang="en-US" altLang="ja-JP" dirty="0"/>
              <a:t>2</a:t>
            </a:r>
            <a:r>
              <a:rPr lang="ja-JP" altLang="ja-JP"/>
              <a:t>．</a:t>
            </a:r>
            <a:r>
              <a:rPr lang="ja-JP" altLang="en-US"/>
              <a:t>アメリカの</a:t>
            </a:r>
            <a:r>
              <a:rPr lang="ja-JP" altLang="ja-JP"/>
              <a:t>P</a:t>
            </a:r>
            <a:r>
              <a:rPr lang="en-US" altLang="ja-JP" dirty="0"/>
              <a:t>A</a:t>
            </a:r>
            <a:r>
              <a:rPr lang="ja-JP" altLang="en-US" dirty="0"/>
              <a:t>の現状</a:t>
            </a:r>
            <a:endParaRPr lang="en-US" altLang="ja-JP" dirty="0"/>
          </a:p>
          <a:p>
            <a:pPr marL="0" indent="0">
              <a:buNone/>
            </a:pPr>
            <a:endParaRPr lang="en-US" altLang="ja-JP" dirty="0"/>
          </a:p>
          <a:p>
            <a:pPr marL="0" indent="0">
              <a:buNone/>
            </a:pPr>
            <a:r>
              <a:rPr lang="en-US" altLang="ja-JP" dirty="0"/>
              <a:t>3</a:t>
            </a:r>
            <a:r>
              <a:rPr lang="ja-JP" altLang="en-US"/>
              <a:t>．アメリカに</a:t>
            </a:r>
            <a:r>
              <a:rPr lang="en-US" altLang="ja-JP" dirty="0"/>
              <a:t>PA</a:t>
            </a:r>
            <a:r>
              <a:rPr lang="ja-JP" altLang="en-US"/>
              <a:t>が浸透する過程</a:t>
            </a:r>
            <a:endParaRPr lang="ja-JP" altLang="ja-JP" dirty="0"/>
          </a:p>
          <a:p>
            <a:pPr marL="0" indent="0">
              <a:buNone/>
            </a:pPr>
            <a:endParaRPr lang="en-US" altLang="ja-JP" dirty="0"/>
          </a:p>
          <a:p>
            <a:pPr marL="0" indent="0">
              <a:buNone/>
            </a:pPr>
            <a:r>
              <a:rPr lang="ja-JP" altLang="ja-JP"/>
              <a:t>4．</a:t>
            </a:r>
            <a:r>
              <a:rPr lang="ja-JP" altLang="en-US"/>
              <a:t>他国の</a:t>
            </a:r>
            <a:r>
              <a:rPr lang="en-US" altLang="ja-JP" dirty="0"/>
              <a:t>PA</a:t>
            </a:r>
            <a:r>
              <a:rPr lang="ja-JP" altLang="en-US"/>
              <a:t>の状況</a:t>
            </a:r>
            <a:endParaRPr lang="ja-JP" altLang="ja-JP" dirty="0"/>
          </a:p>
          <a:p>
            <a:pPr marL="0" indent="0">
              <a:buNone/>
            </a:pPr>
            <a:endParaRPr lang="en-US" altLang="ja-JP" dirty="0"/>
          </a:p>
          <a:p>
            <a:pPr marL="0" indent="0">
              <a:buNone/>
            </a:pPr>
            <a:r>
              <a:rPr lang="ja-JP" altLang="ja-JP"/>
              <a:t>5．</a:t>
            </a:r>
            <a:r>
              <a:rPr lang="ja-JP" altLang="en-US"/>
              <a:t>終わりに</a:t>
            </a:r>
            <a:endParaRPr lang="en-US" altLang="ja-JP" dirty="0"/>
          </a:p>
          <a:p>
            <a:pPr marL="0" indent="0">
              <a:buNone/>
            </a:pPr>
            <a:endParaRPr lang="en-US" altLang="ja-JP" dirty="0"/>
          </a:p>
          <a:p>
            <a:pPr marL="0" indent="0">
              <a:buNone/>
            </a:pPr>
            <a:endParaRPr lang="ja-JP" altLang="ja-JP" dirty="0"/>
          </a:p>
        </p:txBody>
      </p:sp>
    </p:spTree>
    <p:extLst>
      <p:ext uri="{BB962C8B-B14F-4D97-AF65-F5344CB8AC3E}">
        <p14:creationId xmlns:p14="http://schemas.microsoft.com/office/powerpoint/2010/main" val="1163447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0F720BF7-208A-1E4C-969A-E8E0D3185966}"/>
              </a:ext>
            </a:extLst>
          </p:cNvPr>
          <p:cNvSpPr>
            <a:spLocks noGrp="1"/>
          </p:cNvSpPr>
          <p:nvPr>
            <p:ph type="title"/>
          </p:nvPr>
        </p:nvSpPr>
        <p:spPr/>
        <p:txBody>
          <a:bodyPr>
            <a:normAutofit/>
          </a:bodyPr>
          <a:lstStyle/>
          <a:p>
            <a:r>
              <a:rPr lang="en-US" altLang="ja-JP" dirty="0"/>
              <a:t>NP</a:t>
            </a:r>
            <a:r>
              <a:rPr lang="ja-JP" altLang="ja-JP"/>
              <a:t>との違いについて</a:t>
            </a:r>
            <a:br>
              <a:rPr lang="en-US" altLang="ja-JP" dirty="0"/>
            </a:br>
            <a:r>
              <a:rPr lang="ja-JP" altLang="en-US" sz="2200"/>
              <a:t>（</a:t>
            </a:r>
            <a:r>
              <a:rPr lang="ja-JP" altLang="ja-JP" sz="2200"/>
              <a:t>A</a:t>
            </a:r>
            <a:r>
              <a:rPr lang="en-US" altLang="ja-JP" sz="2200" dirty="0"/>
              <a:t>APA</a:t>
            </a:r>
            <a:r>
              <a:rPr lang="ja-JP" altLang="en-US" sz="2200"/>
              <a:t>ホームページより）</a:t>
            </a:r>
            <a:endParaRPr kumimoji="1" lang="ja-JP" altLang="en-US"/>
          </a:p>
        </p:txBody>
      </p:sp>
      <p:sp>
        <p:nvSpPr>
          <p:cNvPr id="8" name="コンテンツ プレースホルダー 7">
            <a:extLst>
              <a:ext uri="{FF2B5EF4-FFF2-40B4-BE49-F238E27FC236}">
                <a16:creationId xmlns:a16="http://schemas.microsoft.com/office/drawing/2014/main" id="{05FF7DB0-A08A-9747-833C-F06B7DE84BC0}"/>
              </a:ext>
            </a:extLst>
          </p:cNvPr>
          <p:cNvSpPr>
            <a:spLocks noGrp="1"/>
          </p:cNvSpPr>
          <p:nvPr>
            <p:ph idx="1"/>
          </p:nvPr>
        </p:nvSpPr>
        <p:spPr/>
        <p:txBody>
          <a:bodyPr>
            <a:normAutofit fontScale="92500" lnSpcReduction="10000"/>
          </a:bodyPr>
          <a:lstStyle/>
          <a:p>
            <a:pPr lvl="0"/>
            <a:r>
              <a:rPr lang="ja-JP" altLang="ja-JP"/>
              <a:t>現場レベルでは、</a:t>
            </a:r>
            <a:r>
              <a:rPr lang="en-US" altLang="ja-JP" dirty="0"/>
              <a:t>PA</a:t>
            </a:r>
            <a:r>
              <a:rPr lang="ja-JP" altLang="ja-JP"/>
              <a:t>と</a:t>
            </a:r>
            <a:r>
              <a:rPr lang="en-US" altLang="ja-JP" dirty="0"/>
              <a:t>NP</a:t>
            </a:r>
            <a:r>
              <a:rPr lang="ja-JP" altLang="ja-JP"/>
              <a:t>は非常によく似ている。異なるのは、どのような教育を受けてきているかである。</a:t>
            </a:r>
          </a:p>
          <a:p>
            <a:pPr lvl="0"/>
            <a:r>
              <a:rPr lang="en-US" altLang="ja-JP" dirty="0"/>
              <a:t>PA</a:t>
            </a:r>
            <a:r>
              <a:rPr lang="ja-JP" altLang="ja-JP"/>
              <a:t>は一般的な医学教育を受けている。これらの教育によって、医療のあらゆる側面を包括的に診る視点を持っている。</a:t>
            </a:r>
            <a:r>
              <a:rPr lang="en-US" altLang="ja-JP" dirty="0"/>
              <a:t>NP</a:t>
            </a:r>
            <a:r>
              <a:rPr lang="ja-JP" altLang="ja-JP"/>
              <a:t>は専門分野を選ばなければならない（小児科</a:t>
            </a:r>
            <a:r>
              <a:rPr lang="en-US" altLang="ja-JP" dirty="0"/>
              <a:t>NP</a:t>
            </a:r>
            <a:r>
              <a:rPr lang="ja-JP" altLang="ja-JP"/>
              <a:t>、婦人科</a:t>
            </a:r>
            <a:r>
              <a:rPr lang="en-US" altLang="ja-JP" dirty="0"/>
              <a:t>NP</a:t>
            </a:r>
            <a:r>
              <a:rPr lang="ja-JP" altLang="ja-JP"/>
              <a:t>など）。</a:t>
            </a:r>
          </a:p>
          <a:p>
            <a:pPr lvl="0"/>
            <a:r>
              <a:rPr lang="en-US" altLang="ja-JP" dirty="0"/>
              <a:t>PA</a:t>
            </a:r>
            <a:r>
              <a:rPr lang="ja-JP" altLang="ja-JP"/>
              <a:t>は医療行為を行うために、</a:t>
            </a:r>
            <a:r>
              <a:rPr lang="ja-JP" altLang="ja-JP" u="sng"/>
              <a:t>医学校をモデルとしたカリキュラム</a:t>
            </a:r>
            <a:r>
              <a:rPr lang="ja-JP" altLang="ja-JP"/>
              <a:t>によって教育される。</a:t>
            </a:r>
            <a:r>
              <a:rPr lang="en-US" altLang="ja-JP" dirty="0"/>
              <a:t>NP</a:t>
            </a:r>
            <a:r>
              <a:rPr lang="ja-JP" altLang="ja-JP"/>
              <a:t>は</a:t>
            </a:r>
            <a:r>
              <a:rPr lang="ja-JP" altLang="ja-JP" u="sng"/>
              <a:t>上級の看護実践</a:t>
            </a:r>
            <a:r>
              <a:rPr lang="ja-JP" altLang="ja-JP"/>
              <a:t>によって教育される。</a:t>
            </a:r>
          </a:p>
          <a:p>
            <a:endParaRPr kumimoji="1" lang="ja-JP" altLang="en-US"/>
          </a:p>
        </p:txBody>
      </p:sp>
    </p:spTree>
    <p:extLst>
      <p:ext uri="{BB962C8B-B14F-4D97-AF65-F5344CB8AC3E}">
        <p14:creationId xmlns:p14="http://schemas.microsoft.com/office/powerpoint/2010/main" val="1341052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r>
              <a:rPr lang="en-US" altLang="ja-JP" dirty="0"/>
              <a:t>PA</a:t>
            </a:r>
            <a:r>
              <a:rPr lang="ja-JP" altLang="ja-JP" dirty="0"/>
              <a:t>の教育について</a:t>
            </a:r>
            <a:br>
              <a:rPr lang="en-US" altLang="ja-JP" dirty="0"/>
            </a:br>
            <a:r>
              <a:rPr lang="ja-JP" altLang="en-US" sz="2700" dirty="0"/>
              <a:t>（</a:t>
            </a:r>
            <a:r>
              <a:rPr lang="ja-JP" altLang="ja-JP" sz="2700" dirty="0"/>
              <a:t>A</a:t>
            </a:r>
            <a:r>
              <a:rPr lang="en-US" altLang="ja-JP" sz="2700" dirty="0"/>
              <a:t>APA</a:t>
            </a:r>
            <a:r>
              <a:rPr lang="ja-JP" altLang="en-US" sz="2700" dirty="0"/>
              <a:t>ホームページより）</a:t>
            </a:r>
            <a:endParaRPr kumimoji="1" lang="ja-JP" altLang="en-US" sz="2700" dirty="0"/>
          </a:p>
        </p:txBody>
      </p:sp>
      <p:sp>
        <p:nvSpPr>
          <p:cNvPr id="8" name="コンテンツ プレースホルダー 7"/>
          <p:cNvSpPr>
            <a:spLocks noGrp="1"/>
          </p:cNvSpPr>
          <p:nvPr>
            <p:ph idx="1"/>
          </p:nvPr>
        </p:nvSpPr>
        <p:spPr/>
        <p:txBody>
          <a:bodyPr>
            <a:normAutofit fontScale="92500" lnSpcReduction="20000"/>
          </a:bodyPr>
          <a:lstStyle/>
          <a:p>
            <a:r>
              <a:rPr lang="en-US" altLang="ja-JP" dirty="0"/>
              <a:t>PA</a:t>
            </a:r>
            <a:r>
              <a:rPr lang="ja-JP" altLang="ja-JP" dirty="0"/>
              <a:t>は修士課程の教育を受ける。</a:t>
            </a:r>
          </a:p>
          <a:p>
            <a:pPr lvl="0"/>
            <a:r>
              <a:rPr lang="ja-JP" altLang="ja-JP" dirty="0"/>
              <a:t>アメリカには</a:t>
            </a:r>
            <a:r>
              <a:rPr lang="en-US" altLang="ja-JP" dirty="0"/>
              <a:t>250</a:t>
            </a:r>
            <a:r>
              <a:rPr lang="ja-JP" altLang="ja-JP" dirty="0"/>
              <a:t>以上の</a:t>
            </a:r>
            <a:r>
              <a:rPr lang="en-US" altLang="ja-JP" dirty="0"/>
              <a:t>PA</a:t>
            </a:r>
            <a:r>
              <a:rPr lang="ja-JP" altLang="ja-JP" dirty="0"/>
              <a:t>養成プログラムがあり、入試の競争倍率は高い。</a:t>
            </a:r>
          </a:p>
          <a:p>
            <a:pPr lvl="0"/>
            <a:r>
              <a:rPr lang="ja-JP" altLang="ja-JP" dirty="0"/>
              <a:t>学士号、および基礎科学・行動科学の単位を事前に取得していることが求められる。</a:t>
            </a:r>
          </a:p>
          <a:p>
            <a:pPr lvl="0"/>
            <a:r>
              <a:rPr lang="ja-JP" altLang="ja-JP" dirty="0"/>
              <a:t>入学してくる学生はこれらの単位のほか、平均</a:t>
            </a:r>
            <a:r>
              <a:rPr lang="en-US" altLang="ja-JP" dirty="0"/>
              <a:t>3000</a:t>
            </a:r>
            <a:r>
              <a:rPr lang="ja-JP" altLang="ja-JP" dirty="0"/>
              <a:t>時間以上の臨床経験（救急救命士、アスレティックトレーナー、メディカルアシスタント等として）を有している。</a:t>
            </a:r>
          </a:p>
          <a:p>
            <a:pPr lvl="0"/>
            <a:r>
              <a:rPr lang="en-US" altLang="ja-JP" dirty="0"/>
              <a:t>PA</a:t>
            </a:r>
            <a:r>
              <a:rPr lang="ja-JP" altLang="ja-JP" dirty="0"/>
              <a:t>養成課程は約</a:t>
            </a:r>
            <a:r>
              <a:rPr lang="en-US" altLang="ja-JP" dirty="0"/>
              <a:t>27</a:t>
            </a:r>
            <a:r>
              <a:rPr lang="ja-JP" altLang="ja-JP" dirty="0"/>
              <a:t>ヶ月（３学年）であり、座学と</a:t>
            </a:r>
            <a:r>
              <a:rPr lang="en-US" altLang="ja-JP" dirty="0"/>
              <a:t>2000</a:t>
            </a:r>
            <a:r>
              <a:rPr lang="ja-JP" altLang="ja-JP" dirty="0"/>
              <a:t>時間以上の臨床実習が含まれている。</a:t>
            </a:r>
          </a:p>
          <a:p>
            <a:pPr marL="0" indent="0">
              <a:buNone/>
            </a:pPr>
            <a:endParaRPr lang="ja-JP" altLang="ja-JP" dirty="0"/>
          </a:p>
          <a:p>
            <a:endParaRPr kumimoji="1" lang="ja-JP" altLang="en-US" dirty="0"/>
          </a:p>
        </p:txBody>
      </p:sp>
    </p:spTree>
    <p:extLst>
      <p:ext uri="{BB962C8B-B14F-4D97-AF65-F5344CB8AC3E}">
        <p14:creationId xmlns:p14="http://schemas.microsoft.com/office/powerpoint/2010/main" val="393507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PA</a:t>
            </a:r>
            <a:r>
              <a:rPr lang="ja-JP" altLang="ja-JP" dirty="0"/>
              <a:t>養成課程のカリキュラムについて</a:t>
            </a:r>
            <a:br>
              <a:rPr lang="en-US" altLang="ja-JP" dirty="0"/>
            </a:br>
            <a:r>
              <a:rPr lang="ja-JP" altLang="en-US" sz="2700" dirty="0"/>
              <a:t>（</a:t>
            </a:r>
            <a:r>
              <a:rPr lang="en-US" altLang="ja-JP" sz="2700" dirty="0"/>
              <a:t>AAPA</a:t>
            </a:r>
            <a:r>
              <a:rPr lang="ja-JP" altLang="en-US" sz="2700" dirty="0"/>
              <a:t>ホームページより）</a:t>
            </a:r>
            <a:r>
              <a:rPr lang="ja-JP" altLang="ja-JP" sz="2700" dirty="0"/>
              <a:t> </a:t>
            </a:r>
            <a:endParaRPr kumimoji="1" lang="ja-JP" altLang="en-US" sz="2700" dirty="0"/>
          </a:p>
        </p:txBody>
      </p:sp>
      <p:sp>
        <p:nvSpPr>
          <p:cNvPr id="3" name="コンテンツ プレースホルダー 2"/>
          <p:cNvSpPr>
            <a:spLocks noGrp="1"/>
          </p:cNvSpPr>
          <p:nvPr>
            <p:ph idx="1"/>
          </p:nvPr>
        </p:nvSpPr>
        <p:spPr/>
        <p:txBody>
          <a:bodyPr>
            <a:normAutofit fontScale="92500"/>
          </a:bodyPr>
          <a:lstStyle/>
          <a:p>
            <a:pPr lvl="0"/>
            <a:r>
              <a:rPr lang="en-US" altLang="ja-JP" dirty="0"/>
              <a:t>PA</a:t>
            </a:r>
            <a:r>
              <a:rPr lang="ja-JP" altLang="ja-JP" dirty="0"/>
              <a:t>の医学教育および訓練は非常に厳格である。カリキュラムは、座学および実習で構成された医学校のカリキュラムをモデルとして作られている。</a:t>
            </a:r>
          </a:p>
          <a:p>
            <a:pPr lvl="0"/>
            <a:r>
              <a:rPr lang="ja-JP" altLang="ja-JP" dirty="0"/>
              <a:t>座学の段階では、学生は基礎医学、行動科学、行動倫理を学ぶ。</a:t>
            </a:r>
          </a:p>
          <a:p>
            <a:pPr lvl="0"/>
            <a:r>
              <a:rPr lang="ja-JP" altLang="ja-JP" dirty="0"/>
              <a:t>実習の段階では、学生は</a:t>
            </a:r>
            <a:r>
              <a:rPr lang="en-US" altLang="ja-JP" dirty="0"/>
              <a:t>2000</a:t>
            </a:r>
            <a:r>
              <a:rPr lang="ja-JP" altLang="ja-JP" dirty="0"/>
              <a:t>時間以上を内科および外科、家庭医学、産婦人科、小児科、救急医療科、精神科などをローテーションしながら臨床実習を行う。</a:t>
            </a:r>
          </a:p>
          <a:p>
            <a:endParaRPr kumimoji="1" lang="ja-JP" altLang="en-US" dirty="0"/>
          </a:p>
        </p:txBody>
      </p:sp>
    </p:spTree>
    <p:extLst>
      <p:ext uri="{BB962C8B-B14F-4D97-AF65-F5344CB8AC3E}">
        <p14:creationId xmlns:p14="http://schemas.microsoft.com/office/powerpoint/2010/main" val="3467196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E28194-2F7B-E54D-9374-461A89623BE6}"/>
              </a:ext>
            </a:extLst>
          </p:cNvPr>
          <p:cNvSpPr>
            <a:spLocks noGrp="1"/>
          </p:cNvSpPr>
          <p:nvPr>
            <p:ph type="title"/>
          </p:nvPr>
        </p:nvSpPr>
        <p:spPr>
          <a:xfrm>
            <a:off x="457200" y="274638"/>
            <a:ext cx="8229600" cy="706090"/>
          </a:xfrm>
        </p:spPr>
        <p:txBody>
          <a:bodyPr>
            <a:normAutofit fontScale="90000"/>
          </a:bodyPr>
          <a:lstStyle/>
          <a:p>
            <a:r>
              <a:rPr kumimoji="1" lang="ja-JP" altLang="en-US"/>
              <a:t>現在の</a:t>
            </a:r>
            <a:r>
              <a:rPr kumimoji="1" lang="en-US" altLang="ja-JP" dirty="0"/>
              <a:t>PA</a:t>
            </a:r>
            <a:r>
              <a:rPr kumimoji="1" lang="ja-JP" altLang="en-US"/>
              <a:t>養成校数</a:t>
            </a:r>
          </a:p>
        </p:txBody>
      </p:sp>
      <p:graphicFrame>
        <p:nvGraphicFramePr>
          <p:cNvPr id="4" name="コンテンツ プレースホルダー 3">
            <a:extLst>
              <a:ext uri="{FF2B5EF4-FFF2-40B4-BE49-F238E27FC236}">
                <a16:creationId xmlns:a16="http://schemas.microsoft.com/office/drawing/2014/main" id="{44606E26-C494-804C-8DA1-11D573A646F2}"/>
              </a:ext>
            </a:extLst>
          </p:cNvPr>
          <p:cNvGraphicFramePr>
            <a:graphicFrameLocks noGrp="1"/>
          </p:cNvGraphicFramePr>
          <p:nvPr>
            <p:ph idx="1"/>
            <p:extLst>
              <p:ext uri="{D42A27DB-BD31-4B8C-83A1-F6EECF244321}">
                <p14:modId xmlns:p14="http://schemas.microsoft.com/office/powerpoint/2010/main" val="3116511203"/>
              </p:ext>
            </p:extLst>
          </p:nvPr>
        </p:nvGraphicFramePr>
        <p:xfrm>
          <a:off x="415432" y="980728"/>
          <a:ext cx="8263555" cy="5830417"/>
        </p:xfrm>
        <a:graphic>
          <a:graphicData uri="http://schemas.openxmlformats.org/drawingml/2006/table">
            <a:tbl>
              <a:tblPr firstRow="1" bandRow="1">
                <a:tableStyleId>{5C22544A-7EE6-4342-B048-85BDC9FD1C3A}</a:tableStyleId>
              </a:tblPr>
              <a:tblGrid>
                <a:gridCol w="1340443">
                  <a:extLst>
                    <a:ext uri="{9D8B030D-6E8A-4147-A177-3AD203B41FA5}">
                      <a16:colId xmlns:a16="http://schemas.microsoft.com/office/drawing/2014/main" val="3485157223"/>
                    </a:ext>
                  </a:extLst>
                </a:gridCol>
                <a:gridCol w="339432">
                  <a:extLst>
                    <a:ext uri="{9D8B030D-6E8A-4147-A177-3AD203B41FA5}">
                      <a16:colId xmlns:a16="http://schemas.microsoft.com/office/drawing/2014/main" val="3587739819"/>
                    </a:ext>
                  </a:extLst>
                </a:gridCol>
                <a:gridCol w="1316752">
                  <a:extLst>
                    <a:ext uri="{9D8B030D-6E8A-4147-A177-3AD203B41FA5}">
                      <a16:colId xmlns:a16="http://schemas.microsoft.com/office/drawing/2014/main" val="320116199"/>
                    </a:ext>
                  </a:extLst>
                </a:gridCol>
                <a:gridCol w="329168">
                  <a:extLst>
                    <a:ext uri="{9D8B030D-6E8A-4147-A177-3AD203B41FA5}">
                      <a16:colId xmlns:a16="http://schemas.microsoft.com/office/drawing/2014/main" val="2134216630"/>
                    </a:ext>
                  </a:extLst>
                </a:gridCol>
                <a:gridCol w="1327016">
                  <a:extLst>
                    <a:ext uri="{9D8B030D-6E8A-4147-A177-3AD203B41FA5}">
                      <a16:colId xmlns:a16="http://schemas.microsoft.com/office/drawing/2014/main" val="354171938"/>
                    </a:ext>
                  </a:extLst>
                </a:gridCol>
                <a:gridCol w="318904">
                  <a:extLst>
                    <a:ext uri="{9D8B030D-6E8A-4147-A177-3AD203B41FA5}">
                      <a16:colId xmlns:a16="http://schemas.microsoft.com/office/drawing/2014/main" val="3499512178"/>
                    </a:ext>
                  </a:extLst>
                </a:gridCol>
                <a:gridCol w="1337280">
                  <a:extLst>
                    <a:ext uri="{9D8B030D-6E8A-4147-A177-3AD203B41FA5}">
                      <a16:colId xmlns:a16="http://schemas.microsoft.com/office/drawing/2014/main" val="573495608"/>
                    </a:ext>
                  </a:extLst>
                </a:gridCol>
                <a:gridCol w="315741">
                  <a:extLst>
                    <a:ext uri="{9D8B030D-6E8A-4147-A177-3AD203B41FA5}">
                      <a16:colId xmlns:a16="http://schemas.microsoft.com/office/drawing/2014/main" val="1997559510"/>
                    </a:ext>
                  </a:extLst>
                </a:gridCol>
                <a:gridCol w="1296144">
                  <a:extLst>
                    <a:ext uri="{9D8B030D-6E8A-4147-A177-3AD203B41FA5}">
                      <a16:colId xmlns:a16="http://schemas.microsoft.com/office/drawing/2014/main" val="1046162444"/>
                    </a:ext>
                  </a:extLst>
                </a:gridCol>
                <a:gridCol w="342675">
                  <a:extLst>
                    <a:ext uri="{9D8B030D-6E8A-4147-A177-3AD203B41FA5}">
                      <a16:colId xmlns:a16="http://schemas.microsoft.com/office/drawing/2014/main" val="557492841"/>
                    </a:ext>
                  </a:extLst>
                </a:gridCol>
              </a:tblGrid>
              <a:tr h="906329">
                <a:tc>
                  <a:txBody>
                    <a:bodyPr/>
                    <a:lstStyle/>
                    <a:p>
                      <a:r>
                        <a:rPr kumimoji="1" lang="ja-JP" altLang="en-US"/>
                        <a:t>州名</a:t>
                      </a:r>
                    </a:p>
                  </a:txBody>
                  <a:tcPr/>
                </a:tc>
                <a:tc>
                  <a:txBody>
                    <a:bodyPr/>
                    <a:lstStyle/>
                    <a:p>
                      <a:r>
                        <a:rPr kumimoji="1" lang="ja-JP" altLang="en-US" sz="1100"/>
                        <a:t>養成校数</a:t>
                      </a:r>
                    </a:p>
                  </a:txBody>
                  <a:tcPr/>
                </a:tc>
                <a:tc>
                  <a:txBody>
                    <a:bodyPr/>
                    <a:lstStyle/>
                    <a:p>
                      <a:r>
                        <a:rPr kumimoji="1" lang="ja-JP" altLang="en-US"/>
                        <a:t>州名</a:t>
                      </a:r>
                    </a:p>
                  </a:txBody>
                  <a:tcPr/>
                </a:tc>
                <a:tc>
                  <a:txBody>
                    <a:bodyPr/>
                    <a:lstStyle/>
                    <a:p>
                      <a:r>
                        <a:rPr kumimoji="1" lang="ja-JP" altLang="en-US" sz="1100"/>
                        <a:t>養成校数</a:t>
                      </a:r>
                    </a:p>
                  </a:txBody>
                  <a:tcPr/>
                </a:tc>
                <a:tc>
                  <a:txBody>
                    <a:bodyPr/>
                    <a:lstStyle/>
                    <a:p>
                      <a:r>
                        <a:rPr kumimoji="1" lang="ja-JP" altLang="en-US"/>
                        <a:t>州名</a:t>
                      </a:r>
                    </a:p>
                  </a:txBody>
                  <a:tcPr/>
                </a:tc>
                <a:tc>
                  <a:txBody>
                    <a:bodyPr/>
                    <a:lstStyle/>
                    <a:p>
                      <a:r>
                        <a:rPr kumimoji="1" lang="ja-JP" altLang="en-US" sz="1100"/>
                        <a:t>養成校数</a:t>
                      </a:r>
                    </a:p>
                  </a:txBody>
                  <a:tcPr/>
                </a:tc>
                <a:tc>
                  <a:txBody>
                    <a:bodyPr/>
                    <a:lstStyle/>
                    <a:p>
                      <a:r>
                        <a:rPr kumimoji="1" lang="ja-JP" altLang="en-US"/>
                        <a:t>州名</a:t>
                      </a:r>
                    </a:p>
                  </a:txBody>
                  <a:tcPr/>
                </a:tc>
                <a:tc>
                  <a:txBody>
                    <a:bodyPr/>
                    <a:lstStyle/>
                    <a:p>
                      <a:r>
                        <a:rPr kumimoji="1" lang="ja-JP" altLang="en-US" sz="1100"/>
                        <a:t>養成校数</a:t>
                      </a:r>
                    </a:p>
                  </a:txBody>
                  <a:tcPr/>
                </a:tc>
                <a:tc>
                  <a:txBody>
                    <a:bodyPr/>
                    <a:lstStyle/>
                    <a:p>
                      <a:r>
                        <a:rPr kumimoji="1" lang="ja-JP" altLang="en-US"/>
                        <a:t>州名</a:t>
                      </a:r>
                    </a:p>
                  </a:txBody>
                  <a:tcPr/>
                </a:tc>
                <a:tc>
                  <a:txBody>
                    <a:bodyPr/>
                    <a:lstStyle/>
                    <a:p>
                      <a:r>
                        <a:rPr kumimoji="1" lang="ja-JP" altLang="en-US" sz="1100"/>
                        <a:t>養成校数</a:t>
                      </a:r>
                    </a:p>
                  </a:txBody>
                  <a:tcPr/>
                </a:tc>
                <a:extLst>
                  <a:ext uri="{0D108BD9-81ED-4DB2-BD59-A6C34878D82A}">
                    <a16:rowId xmlns:a16="http://schemas.microsoft.com/office/drawing/2014/main" val="3716008333"/>
                  </a:ext>
                </a:extLst>
              </a:tr>
              <a:tr h="389815">
                <a:tc>
                  <a:txBody>
                    <a:bodyPr/>
                    <a:lstStyle/>
                    <a:p>
                      <a:r>
                        <a:rPr kumimoji="1" lang="ja-JP" altLang="en-US" sz="1400"/>
                        <a:t>アラバマ</a:t>
                      </a:r>
                    </a:p>
                  </a:txBody>
                  <a:tcPr/>
                </a:tc>
                <a:tc>
                  <a:txBody>
                    <a:bodyPr/>
                    <a:lstStyle/>
                    <a:p>
                      <a:r>
                        <a:rPr kumimoji="1" lang="ja-JP" altLang="en-US" sz="1200"/>
                        <a:t>３</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ジョージア</a:t>
                      </a:r>
                    </a:p>
                  </a:txBody>
                  <a:tcPr/>
                </a:tc>
                <a:tc>
                  <a:txBody>
                    <a:bodyPr/>
                    <a:lstStyle/>
                    <a:p>
                      <a:r>
                        <a:rPr kumimoji="1" lang="en-US" altLang="ja-JP" sz="1200" dirty="0"/>
                        <a:t>5</a:t>
                      </a:r>
                      <a:endParaRPr kumimoji="1" lang="ja-JP" altLang="en-US" sz="1200"/>
                    </a:p>
                  </a:txBody>
                  <a:tcPr/>
                </a:tc>
                <a:tc>
                  <a:txBody>
                    <a:bodyPr/>
                    <a:lstStyle/>
                    <a:p>
                      <a:r>
                        <a:rPr kumimoji="1" lang="ja-JP" altLang="en-US" sz="1400"/>
                        <a:t>メリーランド</a:t>
                      </a:r>
                    </a:p>
                  </a:txBody>
                  <a:tcPr/>
                </a:tc>
                <a:tc>
                  <a:txBody>
                    <a:bodyPr/>
                    <a:lstStyle/>
                    <a:p>
                      <a:r>
                        <a:rPr kumimoji="1" lang="en-US" altLang="ja-JP" sz="1200" dirty="0"/>
                        <a:t>2</a:t>
                      </a:r>
                      <a:endParaRPr kumimoji="1" lang="ja-JP" altLang="en-US" sz="1200"/>
                    </a:p>
                  </a:txBody>
                  <a:tcPr/>
                </a:tc>
                <a:tc>
                  <a:txBody>
                    <a:bodyPr/>
                    <a:lstStyle/>
                    <a:p>
                      <a:r>
                        <a:rPr kumimoji="1" lang="ja-JP" altLang="en-US" sz="1400"/>
                        <a:t>ニュージャージー</a:t>
                      </a:r>
                    </a:p>
                  </a:txBody>
                  <a:tcPr/>
                </a:tc>
                <a:tc>
                  <a:txBody>
                    <a:bodyPr/>
                    <a:lstStyle/>
                    <a:p>
                      <a:r>
                        <a:rPr kumimoji="1" lang="en-US" altLang="ja-JP" sz="1200" dirty="0"/>
                        <a:t>3</a:t>
                      </a:r>
                      <a:endParaRPr kumimoji="1" lang="ja-JP" altLang="en-US" sz="1200"/>
                    </a:p>
                  </a:txBody>
                  <a:tcPr/>
                </a:tc>
                <a:tc>
                  <a:txBody>
                    <a:bodyPr/>
                    <a:lstStyle/>
                    <a:p>
                      <a:r>
                        <a:rPr kumimoji="1" lang="ja-JP" altLang="en-US" sz="1400"/>
                        <a:t>サウスカロライナ</a:t>
                      </a:r>
                    </a:p>
                  </a:txBody>
                  <a:tcPr/>
                </a:tc>
                <a:tc>
                  <a:txBody>
                    <a:bodyPr/>
                    <a:lstStyle/>
                    <a:p>
                      <a:r>
                        <a:rPr kumimoji="1" lang="en-US" altLang="ja-JP" sz="1200" dirty="0"/>
                        <a:t>5</a:t>
                      </a:r>
                      <a:endParaRPr kumimoji="1" lang="ja-JP" altLang="en-US" sz="1200"/>
                    </a:p>
                  </a:txBody>
                  <a:tcPr/>
                </a:tc>
                <a:extLst>
                  <a:ext uri="{0D108BD9-81ED-4DB2-BD59-A6C34878D82A}">
                    <a16:rowId xmlns:a16="http://schemas.microsoft.com/office/drawing/2014/main" val="3491084879"/>
                  </a:ext>
                </a:extLst>
              </a:tr>
              <a:tr h="441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アラスカ</a:t>
                      </a:r>
                    </a:p>
                  </a:txBody>
                  <a:tcPr/>
                </a:tc>
                <a:tc>
                  <a:txBody>
                    <a:bodyPr/>
                    <a:lstStyle/>
                    <a:p>
                      <a:r>
                        <a:rPr kumimoji="1" lang="en-US" altLang="ja-JP" sz="1200" dirty="0"/>
                        <a:t>1</a:t>
                      </a:r>
                      <a:endParaRPr kumimoji="1" lang="ja-JP" altLang="en-US" sz="1200"/>
                    </a:p>
                  </a:txBody>
                  <a:tcPr/>
                </a:tc>
                <a:tc>
                  <a:txBody>
                    <a:bodyPr/>
                    <a:lstStyle/>
                    <a:p>
                      <a:r>
                        <a:rPr kumimoji="1" lang="ja-JP" altLang="en-US" sz="1400"/>
                        <a:t>ハワイ</a:t>
                      </a:r>
                    </a:p>
                  </a:txBody>
                  <a:tcPr/>
                </a:tc>
                <a:tc>
                  <a:txBody>
                    <a:bodyPr/>
                    <a:lstStyle/>
                    <a:p>
                      <a:r>
                        <a:rPr kumimoji="1" lang="en-US" altLang="ja-JP" sz="1200" dirty="0"/>
                        <a:t>9</a:t>
                      </a:r>
                      <a:endParaRPr kumimoji="1" lang="ja-JP" altLang="en-US" sz="1200"/>
                    </a:p>
                  </a:txBody>
                  <a:tcPr/>
                </a:tc>
                <a:tc>
                  <a:txBody>
                    <a:bodyPr/>
                    <a:lstStyle/>
                    <a:p>
                      <a:r>
                        <a:rPr kumimoji="1" lang="ja-JP" altLang="en-US" sz="1400"/>
                        <a:t>マサチューセッツ</a:t>
                      </a:r>
                    </a:p>
                  </a:txBody>
                  <a:tcPr/>
                </a:tc>
                <a:tc>
                  <a:txBody>
                    <a:bodyPr/>
                    <a:lstStyle/>
                    <a:p>
                      <a:r>
                        <a:rPr kumimoji="1" lang="en-US" altLang="ja-JP" sz="1200" dirty="0"/>
                        <a:t>8</a:t>
                      </a:r>
                      <a:endParaRPr kumimoji="1" lang="ja-JP" altLang="en-US" sz="1200"/>
                    </a:p>
                  </a:txBody>
                  <a:tcPr/>
                </a:tc>
                <a:tc>
                  <a:txBody>
                    <a:bodyPr/>
                    <a:lstStyle/>
                    <a:p>
                      <a:r>
                        <a:rPr kumimoji="1" lang="ja-JP" altLang="en-US" sz="1400"/>
                        <a:t>ニューメキシコ</a:t>
                      </a:r>
                    </a:p>
                  </a:txBody>
                  <a:tcPr/>
                </a:tc>
                <a:tc>
                  <a:txBody>
                    <a:bodyPr/>
                    <a:lstStyle/>
                    <a:p>
                      <a:r>
                        <a:rPr kumimoji="1" lang="en-US" altLang="ja-JP" sz="1200" dirty="0"/>
                        <a:t>2</a:t>
                      </a:r>
                      <a:endParaRPr kumimoji="1" lang="ja-JP" altLang="en-US" sz="1200"/>
                    </a:p>
                  </a:txBody>
                  <a:tcPr/>
                </a:tc>
                <a:tc>
                  <a:txBody>
                    <a:bodyPr/>
                    <a:lstStyle/>
                    <a:p>
                      <a:r>
                        <a:rPr kumimoji="1" lang="ja-JP" altLang="en-US" sz="1400"/>
                        <a:t>サウスダコタ</a:t>
                      </a:r>
                    </a:p>
                  </a:txBody>
                  <a:tcPr/>
                </a:tc>
                <a:tc>
                  <a:txBody>
                    <a:bodyPr/>
                    <a:lstStyle/>
                    <a:p>
                      <a:r>
                        <a:rPr kumimoji="1" lang="en-US" altLang="ja-JP" sz="1200" dirty="0"/>
                        <a:t>1</a:t>
                      </a:r>
                      <a:endParaRPr kumimoji="1" lang="ja-JP" altLang="en-US" sz="1200"/>
                    </a:p>
                  </a:txBody>
                  <a:tcPr/>
                </a:tc>
                <a:extLst>
                  <a:ext uri="{0D108BD9-81ED-4DB2-BD59-A6C34878D82A}">
                    <a16:rowId xmlns:a16="http://schemas.microsoft.com/office/drawing/2014/main" val="1250927371"/>
                  </a:ext>
                </a:extLst>
              </a:tr>
              <a:tr h="459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アリゾナ</a:t>
                      </a:r>
                    </a:p>
                  </a:txBody>
                  <a:tcPr/>
                </a:tc>
                <a:tc>
                  <a:txBody>
                    <a:bodyPr/>
                    <a:lstStyle/>
                    <a:p>
                      <a:r>
                        <a:rPr kumimoji="1" lang="en-US" altLang="ja-JP" sz="1200" dirty="0"/>
                        <a:t>3</a:t>
                      </a:r>
                      <a:endParaRPr kumimoji="1" lang="ja-JP" altLang="en-US" sz="1200"/>
                    </a:p>
                  </a:txBody>
                  <a:tcPr/>
                </a:tc>
                <a:tc>
                  <a:txBody>
                    <a:bodyPr/>
                    <a:lstStyle/>
                    <a:p>
                      <a:r>
                        <a:rPr kumimoji="1" lang="ja-JP" altLang="en-US" sz="1400"/>
                        <a:t>アイダホ</a:t>
                      </a:r>
                    </a:p>
                  </a:txBody>
                  <a:tcPr/>
                </a:tc>
                <a:tc>
                  <a:txBody>
                    <a:bodyPr/>
                    <a:lstStyle/>
                    <a:p>
                      <a:r>
                        <a:rPr kumimoji="1" lang="en-US" altLang="ja-JP" sz="1200" dirty="0"/>
                        <a:t>2</a:t>
                      </a:r>
                      <a:endParaRPr kumimoji="1" lang="ja-JP" altLang="en-US" sz="1200"/>
                    </a:p>
                  </a:txBody>
                  <a:tcPr/>
                </a:tc>
                <a:tc>
                  <a:txBody>
                    <a:bodyPr/>
                    <a:lstStyle/>
                    <a:p>
                      <a:r>
                        <a:rPr kumimoji="1" lang="ja-JP" altLang="en-US" sz="1400"/>
                        <a:t>ミシガン</a:t>
                      </a:r>
                    </a:p>
                  </a:txBody>
                  <a:tcPr/>
                </a:tc>
                <a:tc>
                  <a:txBody>
                    <a:bodyPr/>
                    <a:lstStyle/>
                    <a:p>
                      <a:r>
                        <a:rPr kumimoji="1" lang="en-US" altLang="ja-JP" sz="1200" dirty="0"/>
                        <a:t>6</a:t>
                      </a:r>
                      <a:endParaRPr kumimoji="1" lang="ja-JP" altLang="en-US" sz="1200"/>
                    </a:p>
                  </a:txBody>
                  <a:tcPr/>
                </a:tc>
                <a:tc>
                  <a:txBody>
                    <a:bodyPr/>
                    <a:lstStyle/>
                    <a:p>
                      <a:r>
                        <a:rPr kumimoji="1" lang="ja-JP" altLang="en-US" sz="1400"/>
                        <a:t>ニューヨーク</a:t>
                      </a:r>
                    </a:p>
                  </a:txBody>
                  <a:tcPr/>
                </a:tc>
                <a:tc>
                  <a:txBody>
                    <a:bodyPr/>
                    <a:lstStyle/>
                    <a:p>
                      <a:r>
                        <a:rPr kumimoji="1" lang="en-US" altLang="ja-JP" sz="1200" dirty="0"/>
                        <a:t>22</a:t>
                      </a:r>
                      <a:endParaRPr kumimoji="1" lang="ja-JP" altLang="en-US" sz="1200"/>
                    </a:p>
                  </a:txBody>
                  <a:tcPr/>
                </a:tc>
                <a:tc>
                  <a:txBody>
                    <a:bodyPr/>
                    <a:lstStyle/>
                    <a:p>
                      <a:r>
                        <a:rPr kumimoji="1" lang="ja-JP" altLang="en-US" sz="1400"/>
                        <a:t>テネシー</a:t>
                      </a:r>
                    </a:p>
                  </a:txBody>
                  <a:tcPr/>
                </a:tc>
                <a:tc>
                  <a:txBody>
                    <a:bodyPr/>
                    <a:lstStyle/>
                    <a:p>
                      <a:r>
                        <a:rPr kumimoji="1" lang="en-US" altLang="ja-JP" sz="1200" dirty="0"/>
                        <a:t>7</a:t>
                      </a:r>
                      <a:endParaRPr kumimoji="1" lang="ja-JP" altLang="en-US" sz="1200"/>
                    </a:p>
                  </a:txBody>
                  <a:tcPr/>
                </a:tc>
                <a:extLst>
                  <a:ext uri="{0D108BD9-81ED-4DB2-BD59-A6C34878D82A}">
                    <a16:rowId xmlns:a16="http://schemas.microsoft.com/office/drawing/2014/main" val="3230214509"/>
                  </a:ext>
                </a:extLst>
              </a:tr>
              <a:tr h="465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アーカンソー</a:t>
                      </a:r>
                    </a:p>
                  </a:txBody>
                  <a:tcPr/>
                </a:tc>
                <a:tc>
                  <a:txBody>
                    <a:bodyPr/>
                    <a:lstStyle/>
                    <a:p>
                      <a:r>
                        <a:rPr kumimoji="1" lang="en-US" altLang="ja-JP" sz="1200" dirty="0"/>
                        <a:t>2</a:t>
                      </a:r>
                      <a:endParaRPr kumimoji="1" lang="ja-JP" altLang="en-US" sz="1200"/>
                    </a:p>
                  </a:txBody>
                  <a:tcPr/>
                </a:tc>
                <a:tc>
                  <a:txBody>
                    <a:bodyPr/>
                    <a:lstStyle/>
                    <a:p>
                      <a:r>
                        <a:rPr kumimoji="1" lang="ja-JP" altLang="en-US" sz="1400"/>
                        <a:t>イリノイ</a:t>
                      </a:r>
                    </a:p>
                  </a:txBody>
                  <a:tcPr/>
                </a:tc>
                <a:tc>
                  <a:txBody>
                    <a:bodyPr/>
                    <a:lstStyle/>
                    <a:p>
                      <a:r>
                        <a:rPr kumimoji="1" lang="en-US" altLang="ja-JP" sz="1200" dirty="0"/>
                        <a:t>7</a:t>
                      </a:r>
                      <a:endParaRPr kumimoji="1" lang="ja-JP" altLang="en-US" sz="1200"/>
                    </a:p>
                  </a:txBody>
                  <a:tcPr/>
                </a:tc>
                <a:tc>
                  <a:txBody>
                    <a:bodyPr/>
                    <a:lstStyle/>
                    <a:p>
                      <a:r>
                        <a:rPr kumimoji="1" lang="ja-JP" altLang="en-US" sz="1400"/>
                        <a:t>ミネソタ</a:t>
                      </a:r>
                    </a:p>
                  </a:txBody>
                  <a:tcPr/>
                </a:tc>
                <a:tc>
                  <a:txBody>
                    <a:bodyPr/>
                    <a:lstStyle/>
                    <a:p>
                      <a:r>
                        <a:rPr kumimoji="1" lang="en-US" altLang="ja-JP" sz="1200" dirty="0"/>
                        <a:t>4</a:t>
                      </a:r>
                      <a:endParaRPr kumimoji="1" lang="ja-JP" altLang="en-US" sz="1200"/>
                    </a:p>
                  </a:txBody>
                  <a:tcPr/>
                </a:tc>
                <a:tc>
                  <a:txBody>
                    <a:bodyPr/>
                    <a:lstStyle/>
                    <a:p>
                      <a:r>
                        <a:rPr kumimoji="1" lang="ja-JP" altLang="en-US" sz="1400"/>
                        <a:t>ノースカロライナ</a:t>
                      </a:r>
                    </a:p>
                  </a:txBody>
                  <a:tcPr/>
                </a:tc>
                <a:tc>
                  <a:txBody>
                    <a:bodyPr/>
                    <a:lstStyle/>
                    <a:p>
                      <a:r>
                        <a:rPr kumimoji="1" lang="en-US" altLang="ja-JP" sz="1200" dirty="0"/>
                        <a:t>10</a:t>
                      </a:r>
                      <a:endParaRPr kumimoji="1" lang="ja-JP" altLang="en-US" sz="1200"/>
                    </a:p>
                  </a:txBody>
                  <a:tcPr/>
                </a:tc>
                <a:tc>
                  <a:txBody>
                    <a:bodyPr/>
                    <a:lstStyle/>
                    <a:p>
                      <a:r>
                        <a:rPr kumimoji="1" lang="ja-JP" altLang="en-US" sz="1400"/>
                        <a:t>テキサス</a:t>
                      </a:r>
                    </a:p>
                  </a:txBody>
                  <a:tcPr/>
                </a:tc>
                <a:tc>
                  <a:txBody>
                    <a:bodyPr/>
                    <a:lstStyle/>
                    <a:p>
                      <a:r>
                        <a:rPr kumimoji="1" lang="en-US" altLang="ja-JP" sz="1200" dirty="0"/>
                        <a:t>8</a:t>
                      </a:r>
                      <a:endParaRPr kumimoji="1" lang="ja-JP" altLang="en-US" sz="1200"/>
                    </a:p>
                  </a:txBody>
                  <a:tcPr/>
                </a:tc>
                <a:extLst>
                  <a:ext uri="{0D108BD9-81ED-4DB2-BD59-A6C34878D82A}">
                    <a16:rowId xmlns:a16="http://schemas.microsoft.com/office/drawing/2014/main" val="828987786"/>
                  </a:ext>
                </a:extLst>
              </a:tr>
              <a:tr h="441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カリフォルニア</a:t>
                      </a:r>
                    </a:p>
                  </a:txBody>
                  <a:tcPr/>
                </a:tc>
                <a:tc>
                  <a:txBody>
                    <a:bodyPr/>
                    <a:lstStyle/>
                    <a:p>
                      <a:r>
                        <a:rPr kumimoji="1" lang="en-US" altLang="ja-JP" sz="1200" dirty="0"/>
                        <a:t>16</a:t>
                      </a:r>
                      <a:endParaRPr kumimoji="1" lang="ja-JP" altLang="en-US" sz="1200"/>
                    </a:p>
                  </a:txBody>
                  <a:tcPr/>
                </a:tc>
                <a:tc>
                  <a:txBody>
                    <a:bodyPr/>
                    <a:lstStyle/>
                    <a:p>
                      <a:r>
                        <a:rPr kumimoji="1" lang="ja-JP" altLang="en-US" sz="1400"/>
                        <a:t>インディアナ</a:t>
                      </a:r>
                    </a:p>
                  </a:txBody>
                  <a:tcPr/>
                </a:tc>
                <a:tc>
                  <a:txBody>
                    <a:bodyPr/>
                    <a:lstStyle/>
                    <a:p>
                      <a:r>
                        <a:rPr kumimoji="1" lang="en-US" altLang="ja-JP" sz="1200" dirty="0"/>
                        <a:t>6</a:t>
                      </a:r>
                      <a:endParaRPr kumimoji="1" lang="ja-JP" altLang="en-US" sz="1200"/>
                    </a:p>
                  </a:txBody>
                  <a:tcPr/>
                </a:tc>
                <a:tc>
                  <a:txBody>
                    <a:bodyPr/>
                    <a:lstStyle/>
                    <a:p>
                      <a:r>
                        <a:rPr kumimoji="1" lang="ja-JP" altLang="en-US" sz="1400"/>
                        <a:t>ミシシッピ</a:t>
                      </a:r>
                    </a:p>
                  </a:txBody>
                  <a:tcPr/>
                </a:tc>
                <a:tc>
                  <a:txBody>
                    <a:bodyPr/>
                    <a:lstStyle/>
                    <a:p>
                      <a:r>
                        <a:rPr kumimoji="1" lang="en-US" altLang="ja-JP" sz="1200" dirty="0"/>
                        <a:t>1</a:t>
                      </a:r>
                      <a:endParaRPr kumimoji="1" lang="ja-JP" altLang="en-US" sz="1200"/>
                    </a:p>
                  </a:txBody>
                  <a:tcPr/>
                </a:tc>
                <a:tc>
                  <a:txBody>
                    <a:bodyPr/>
                    <a:lstStyle/>
                    <a:p>
                      <a:r>
                        <a:rPr kumimoji="1" lang="ja-JP" altLang="en-US" sz="1400"/>
                        <a:t>ノースダコタ</a:t>
                      </a:r>
                    </a:p>
                  </a:txBody>
                  <a:tcPr/>
                </a:tc>
                <a:tc>
                  <a:txBody>
                    <a:bodyPr/>
                    <a:lstStyle/>
                    <a:p>
                      <a:r>
                        <a:rPr kumimoji="1" lang="en-US" altLang="ja-JP" sz="1200" dirty="0"/>
                        <a:t>1</a:t>
                      </a:r>
                      <a:endParaRPr kumimoji="1" lang="ja-JP" altLang="en-US" sz="1200"/>
                    </a:p>
                  </a:txBody>
                  <a:tcPr/>
                </a:tc>
                <a:tc>
                  <a:txBody>
                    <a:bodyPr/>
                    <a:lstStyle/>
                    <a:p>
                      <a:r>
                        <a:rPr kumimoji="1" lang="ja-JP" altLang="en-US" sz="1400"/>
                        <a:t>ユタ</a:t>
                      </a:r>
                    </a:p>
                  </a:txBody>
                  <a:tcPr/>
                </a:tc>
                <a:tc>
                  <a:txBody>
                    <a:bodyPr/>
                    <a:lstStyle/>
                    <a:p>
                      <a:r>
                        <a:rPr kumimoji="1" lang="en-US" altLang="ja-JP" sz="1200" dirty="0"/>
                        <a:t>2</a:t>
                      </a:r>
                      <a:endParaRPr kumimoji="1" lang="ja-JP" altLang="en-US" sz="1200"/>
                    </a:p>
                  </a:txBody>
                  <a:tcPr/>
                </a:tc>
                <a:extLst>
                  <a:ext uri="{0D108BD9-81ED-4DB2-BD59-A6C34878D82A}">
                    <a16:rowId xmlns:a16="http://schemas.microsoft.com/office/drawing/2014/main" val="1301346972"/>
                  </a:ext>
                </a:extLst>
              </a:tr>
              <a:tr h="411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コロラド</a:t>
                      </a:r>
                    </a:p>
                  </a:txBody>
                  <a:tcPr/>
                </a:tc>
                <a:tc>
                  <a:txBody>
                    <a:bodyPr/>
                    <a:lstStyle/>
                    <a:p>
                      <a:r>
                        <a:rPr kumimoji="1" lang="en-US" altLang="ja-JP" sz="1200" dirty="0"/>
                        <a:t>4</a:t>
                      </a:r>
                      <a:endParaRPr kumimoji="1" lang="ja-JP" altLang="en-US" sz="1200"/>
                    </a:p>
                  </a:txBody>
                  <a:tcPr/>
                </a:tc>
                <a:tc>
                  <a:txBody>
                    <a:bodyPr/>
                    <a:lstStyle/>
                    <a:p>
                      <a:r>
                        <a:rPr kumimoji="1" lang="ja-JP" altLang="en-US" sz="1400"/>
                        <a:t>アイオワ</a:t>
                      </a:r>
                    </a:p>
                  </a:txBody>
                  <a:tcPr/>
                </a:tc>
                <a:tc>
                  <a:txBody>
                    <a:bodyPr/>
                    <a:lstStyle/>
                    <a:p>
                      <a:r>
                        <a:rPr kumimoji="1" lang="en-US" altLang="ja-JP" sz="1200" dirty="0"/>
                        <a:t>4</a:t>
                      </a:r>
                      <a:endParaRPr kumimoji="1" lang="ja-JP" altLang="en-US" sz="1200"/>
                    </a:p>
                  </a:txBody>
                  <a:tcPr/>
                </a:tc>
                <a:tc>
                  <a:txBody>
                    <a:bodyPr/>
                    <a:lstStyle/>
                    <a:p>
                      <a:r>
                        <a:rPr kumimoji="1" lang="ja-JP" altLang="en-US" sz="1400"/>
                        <a:t>ミズーリ</a:t>
                      </a:r>
                    </a:p>
                  </a:txBody>
                  <a:tcPr/>
                </a:tc>
                <a:tc>
                  <a:txBody>
                    <a:bodyPr/>
                    <a:lstStyle/>
                    <a:p>
                      <a:r>
                        <a:rPr kumimoji="1" lang="en-US" altLang="ja-JP" sz="1200" dirty="0"/>
                        <a:t>4</a:t>
                      </a:r>
                      <a:endParaRPr kumimoji="1" lang="ja-JP" altLang="en-US" sz="1200"/>
                    </a:p>
                  </a:txBody>
                  <a:tcPr/>
                </a:tc>
                <a:tc>
                  <a:txBody>
                    <a:bodyPr/>
                    <a:lstStyle/>
                    <a:p>
                      <a:r>
                        <a:rPr kumimoji="1" lang="ja-JP" altLang="en-US" sz="1400"/>
                        <a:t>オハイオ</a:t>
                      </a:r>
                    </a:p>
                  </a:txBody>
                  <a:tcPr/>
                </a:tc>
                <a:tc>
                  <a:txBody>
                    <a:bodyPr/>
                    <a:lstStyle/>
                    <a:p>
                      <a:r>
                        <a:rPr kumimoji="1" lang="en-US" altLang="ja-JP" sz="1200" dirty="0"/>
                        <a:t>12</a:t>
                      </a:r>
                      <a:endParaRPr kumimoji="1" lang="ja-JP" altLang="en-US" sz="1200"/>
                    </a:p>
                  </a:txBody>
                  <a:tcPr/>
                </a:tc>
                <a:tc>
                  <a:txBody>
                    <a:bodyPr/>
                    <a:lstStyle/>
                    <a:p>
                      <a:r>
                        <a:rPr kumimoji="1" lang="ja-JP" altLang="en-US" sz="1400"/>
                        <a:t>ヴァーモント</a:t>
                      </a:r>
                    </a:p>
                  </a:txBody>
                  <a:tcPr/>
                </a:tc>
                <a:tc>
                  <a:txBody>
                    <a:bodyPr/>
                    <a:lstStyle/>
                    <a:p>
                      <a:r>
                        <a:rPr kumimoji="1" lang="en-US" altLang="ja-JP" sz="1200" dirty="0"/>
                        <a:t>0</a:t>
                      </a:r>
                      <a:endParaRPr kumimoji="1" lang="ja-JP" altLang="en-US" sz="1200"/>
                    </a:p>
                  </a:txBody>
                  <a:tcPr/>
                </a:tc>
                <a:extLst>
                  <a:ext uri="{0D108BD9-81ED-4DB2-BD59-A6C34878D82A}">
                    <a16:rowId xmlns:a16="http://schemas.microsoft.com/office/drawing/2014/main" val="2365592989"/>
                  </a:ext>
                </a:extLst>
              </a:tr>
              <a:tr h="441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コネティカット</a:t>
                      </a:r>
                    </a:p>
                  </a:txBody>
                  <a:tcPr/>
                </a:tc>
                <a:tc>
                  <a:txBody>
                    <a:bodyPr/>
                    <a:lstStyle/>
                    <a:p>
                      <a:r>
                        <a:rPr kumimoji="1" lang="en-US" altLang="ja-JP" sz="1200" dirty="0"/>
                        <a:t>3</a:t>
                      </a:r>
                      <a:endParaRPr kumimoji="1" lang="ja-JP" altLang="en-US" sz="1200"/>
                    </a:p>
                  </a:txBody>
                  <a:tcPr/>
                </a:tc>
                <a:tc>
                  <a:txBody>
                    <a:bodyPr/>
                    <a:lstStyle/>
                    <a:p>
                      <a:r>
                        <a:rPr kumimoji="1" lang="ja-JP" altLang="en-US" sz="1400"/>
                        <a:t>カンザス</a:t>
                      </a:r>
                    </a:p>
                  </a:txBody>
                  <a:tcPr/>
                </a:tc>
                <a:tc>
                  <a:txBody>
                    <a:bodyPr/>
                    <a:lstStyle/>
                    <a:p>
                      <a:r>
                        <a:rPr kumimoji="1" lang="en-US" altLang="ja-JP" sz="1200" dirty="0"/>
                        <a:t>1</a:t>
                      </a:r>
                      <a:endParaRPr kumimoji="1" lang="ja-JP" altLang="en-US" sz="1200"/>
                    </a:p>
                  </a:txBody>
                  <a:tcPr/>
                </a:tc>
                <a:tc>
                  <a:txBody>
                    <a:bodyPr/>
                    <a:lstStyle/>
                    <a:p>
                      <a:r>
                        <a:rPr kumimoji="1" lang="ja-JP" altLang="en-US" sz="1400"/>
                        <a:t>モンタナ</a:t>
                      </a:r>
                    </a:p>
                  </a:txBody>
                  <a:tcPr/>
                </a:tc>
                <a:tc>
                  <a:txBody>
                    <a:bodyPr/>
                    <a:lstStyle/>
                    <a:p>
                      <a:r>
                        <a:rPr kumimoji="1" lang="en-US" altLang="ja-JP" sz="1200" dirty="0"/>
                        <a:t>1</a:t>
                      </a:r>
                      <a:endParaRPr kumimoji="1" lang="ja-JP" altLang="en-US" sz="1200"/>
                    </a:p>
                  </a:txBody>
                  <a:tcPr/>
                </a:tc>
                <a:tc>
                  <a:txBody>
                    <a:bodyPr/>
                    <a:lstStyle/>
                    <a:p>
                      <a:r>
                        <a:rPr kumimoji="1" lang="ja-JP" altLang="en-US" sz="1400"/>
                        <a:t>オクラホマ</a:t>
                      </a:r>
                    </a:p>
                  </a:txBody>
                  <a:tcPr/>
                </a:tc>
                <a:tc>
                  <a:txBody>
                    <a:bodyPr/>
                    <a:lstStyle/>
                    <a:p>
                      <a:r>
                        <a:rPr kumimoji="1" lang="en-US" altLang="ja-JP" sz="1200" dirty="0"/>
                        <a:t>3</a:t>
                      </a:r>
                      <a:endParaRPr kumimoji="1" lang="ja-JP" alt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ヴァージニア</a:t>
                      </a:r>
                    </a:p>
                    <a:p>
                      <a:endParaRPr kumimoji="1" lang="ja-JP" alt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8</a:t>
                      </a:r>
                      <a:endParaRPr kumimoji="1" lang="ja-JP" altLang="en-US" sz="1200"/>
                    </a:p>
                    <a:p>
                      <a:endParaRPr kumimoji="1" lang="ja-JP" altLang="en-US" sz="1200"/>
                    </a:p>
                  </a:txBody>
                  <a:tcPr/>
                </a:tc>
                <a:extLst>
                  <a:ext uri="{0D108BD9-81ED-4DB2-BD59-A6C34878D82A}">
                    <a16:rowId xmlns:a16="http://schemas.microsoft.com/office/drawing/2014/main" val="918424321"/>
                  </a:ext>
                </a:extLst>
              </a:tr>
              <a:tr h="441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デラウエア</a:t>
                      </a:r>
                    </a:p>
                  </a:txBody>
                  <a:tcPr/>
                </a:tc>
                <a:tc>
                  <a:txBody>
                    <a:bodyPr/>
                    <a:lstStyle/>
                    <a:p>
                      <a:r>
                        <a:rPr kumimoji="1" lang="en-US" altLang="ja-JP" sz="1200" dirty="0"/>
                        <a:t>1</a:t>
                      </a:r>
                      <a:endParaRPr kumimoji="1" lang="ja-JP" altLang="en-US" sz="1200"/>
                    </a:p>
                  </a:txBody>
                  <a:tcPr/>
                </a:tc>
                <a:tc>
                  <a:txBody>
                    <a:bodyPr/>
                    <a:lstStyle/>
                    <a:p>
                      <a:r>
                        <a:rPr kumimoji="1" lang="ja-JP" altLang="en-US" sz="1400"/>
                        <a:t>ケンタッキー</a:t>
                      </a:r>
                    </a:p>
                  </a:txBody>
                  <a:tcPr/>
                </a:tc>
                <a:tc>
                  <a:txBody>
                    <a:bodyPr/>
                    <a:lstStyle/>
                    <a:p>
                      <a:r>
                        <a:rPr kumimoji="1" lang="en-US" altLang="ja-JP" sz="1200" dirty="0"/>
                        <a:t>3</a:t>
                      </a:r>
                      <a:endParaRPr kumimoji="1" lang="ja-JP" altLang="en-US" sz="1200"/>
                    </a:p>
                  </a:txBody>
                  <a:tcPr/>
                </a:tc>
                <a:tc>
                  <a:txBody>
                    <a:bodyPr/>
                    <a:lstStyle/>
                    <a:p>
                      <a:r>
                        <a:rPr kumimoji="1" lang="ja-JP" altLang="en-US" sz="1400"/>
                        <a:t>ネブラスカ</a:t>
                      </a:r>
                    </a:p>
                  </a:txBody>
                  <a:tcPr/>
                </a:tc>
                <a:tc>
                  <a:txBody>
                    <a:bodyPr/>
                    <a:lstStyle/>
                    <a:p>
                      <a:r>
                        <a:rPr kumimoji="1" lang="en-US" altLang="ja-JP" sz="1200" dirty="0"/>
                        <a:t>3</a:t>
                      </a:r>
                      <a:endParaRPr kumimoji="1" lang="ja-JP" altLang="en-US" sz="1200"/>
                    </a:p>
                  </a:txBody>
                  <a:tcPr/>
                </a:tc>
                <a:tc>
                  <a:txBody>
                    <a:bodyPr/>
                    <a:lstStyle/>
                    <a:p>
                      <a:r>
                        <a:rPr kumimoji="1" lang="ja-JP" altLang="en-US" sz="1400"/>
                        <a:t>オレゴン</a:t>
                      </a:r>
                    </a:p>
                  </a:txBody>
                  <a:tcPr/>
                </a:tc>
                <a:tc>
                  <a:txBody>
                    <a:bodyPr/>
                    <a:lstStyle/>
                    <a:p>
                      <a:r>
                        <a:rPr kumimoji="1" lang="en-US" altLang="ja-JP" sz="1200" dirty="0"/>
                        <a:t>2</a:t>
                      </a:r>
                      <a:endParaRPr kumimoji="1" lang="ja-JP" alt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ワシントン</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2</a:t>
                      </a:r>
                      <a:endParaRPr kumimoji="1" lang="ja-JP" altLang="en-US" sz="1200"/>
                    </a:p>
                    <a:p>
                      <a:endParaRPr kumimoji="1" lang="ja-JP" altLang="en-US" sz="1200"/>
                    </a:p>
                  </a:txBody>
                  <a:tcPr/>
                </a:tc>
                <a:extLst>
                  <a:ext uri="{0D108BD9-81ED-4DB2-BD59-A6C34878D82A}">
                    <a16:rowId xmlns:a16="http://schemas.microsoft.com/office/drawing/2014/main" val="841670383"/>
                  </a:ext>
                </a:extLst>
              </a:tr>
              <a:tr h="441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ワシントン</a:t>
                      </a:r>
                      <a:r>
                        <a:rPr kumimoji="1" lang="en-US" altLang="ja-JP" sz="1400" dirty="0"/>
                        <a:t>DC</a:t>
                      </a:r>
                      <a:endParaRPr kumimoji="1" lang="ja-JP" altLang="en-US" sz="1400"/>
                    </a:p>
                  </a:txBody>
                  <a:tcPr/>
                </a:tc>
                <a:tc>
                  <a:txBody>
                    <a:bodyPr/>
                    <a:lstStyle/>
                    <a:p>
                      <a:r>
                        <a:rPr kumimoji="1" lang="en-US" altLang="ja-JP" sz="1200" dirty="0"/>
                        <a:t>2</a:t>
                      </a:r>
                      <a:endParaRPr kumimoji="1" lang="ja-JP" altLang="en-US" sz="1200"/>
                    </a:p>
                  </a:txBody>
                  <a:tcPr/>
                </a:tc>
                <a:tc>
                  <a:txBody>
                    <a:bodyPr/>
                    <a:lstStyle/>
                    <a:p>
                      <a:r>
                        <a:rPr kumimoji="1" lang="ja-JP" altLang="en-US" sz="1400"/>
                        <a:t>ルイジアナ</a:t>
                      </a:r>
                    </a:p>
                  </a:txBody>
                  <a:tcPr/>
                </a:tc>
                <a:tc>
                  <a:txBody>
                    <a:bodyPr/>
                    <a:lstStyle/>
                    <a:p>
                      <a:r>
                        <a:rPr kumimoji="1" lang="en-US" altLang="ja-JP" sz="1200" dirty="0"/>
                        <a:t>3</a:t>
                      </a:r>
                      <a:endParaRPr kumimoji="1" lang="ja-JP" altLang="en-US" sz="1200"/>
                    </a:p>
                  </a:txBody>
                  <a:tcPr/>
                </a:tc>
                <a:tc>
                  <a:txBody>
                    <a:bodyPr/>
                    <a:lstStyle/>
                    <a:p>
                      <a:r>
                        <a:rPr kumimoji="1" lang="ja-JP" altLang="en-US" sz="1400"/>
                        <a:t>ネヴァダ</a:t>
                      </a:r>
                    </a:p>
                  </a:txBody>
                  <a:tcPr/>
                </a:tc>
                <a:tc>
                  <a:txBody>
                    <a:bodyPr/>
                    <a:lstStyle/>
                    <a:p>
                      <a:r>
                        <a:rPr kumimoji="1" lang="en-US" altLang="ja-JP" sz="1200" dirty="0"/>
                        <a:t>2</a:t>
                      </a:r>
                      <a:endParaRPr kumimoji="1" lang="ja-JP" altLang="en-US" sz="1200"/>
                    </a:p>
                  </a:txBody>
                  <a:tcPr/>
                </a:tc>
                <a:tc>
                  <a:txBody>
                    <a:bodyPr/>
                    <a:lstStyle/>
                    <a:p>
                      <a:r>
                        <a:rPr kumimoji="1" lang="ja-JP" altLang="en-US" sz="1400"/>
                        <a:t>ペンシルヴェニア</a:t>
                      </a:r>
                    </a:p>
                  </a:txBody>
                  <a:tcPr/>
                </a:tc>
                <a:tc>
                  <a:txBody>
                    <a:bodyPr/>
                    <a:lstStyle/>
                    <a:p>
                      <a:r>
                        <a:rPr kumimoji="1" lang="en-US" altLang="ja-JP" sz="1200" dirty="0"/>
                        <a:t>22</a:t>
                      </a:r>
                      <a:endParaRPr kumimoji="1" lang="ja-JP" alt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ウエストヴァージニア</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3</a:t>
                      </a:r>
                      <a:endParaRPr kumimoji="1" lang="ja-JP" altLang="en-US" sz="1200"/>
                    </a:p>
                    <a:p>
                      <a:endParaRPr kumimoji="1" lang="ja-JP" altLang="en-US" sz="1200"/>
                    </a:p>
                  </a:txBody>
                  <a:tcPr/>
                </a:tc>
                <a:extLst>
                  <a:ext uri="{0D108BD9-81ED-4DB2-BD59-A6C34878D82A}">
                    <a16:rowId xmlns:a16="http://schemas.microsoft.com/office/drawing/2014/main" val="2308816162"/>
                  </a:ext>
                </a:extLst>
              </a:tr>
              <a:tr h="441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フロリダ</a:t>
                      </a:r>
                    </a:p>
                  </a:txBody>
                  <a:tcPr/>
                </a:tc>
                <a:tc>
                  <a:txBody>
                    <a:bodyPr/>
                    <a:lstStyle/>
                    <a:p>
                      <a:r>
                        <a:rPr kumimoji="1" lang="en-US" altLang="ja-JP" sz="1200" dirty="0"/>
                        <a:t>15</a:t>
                      </a:r>
                      <a:endParaRPr kumimoji="1" lang="ja-JP" altLang="en-US" sz="1200"/>
                    </a:p>
                  </a:txBody>
                  <a:tcPr/>
                </a:tc>
                <a:tc>
                  <a:txBody>
                    <a:bodyPr/>
                    <a:lstStyle/>
                    <a:p>
                      <a:r>
                        <a:rPr kumimoji="1" lang="ja-JP" altLang="en-US" sz="1400"/>
                        <a:t>メイン</a:t>
                      </a:r>
                    </a:p>
                  </a:txBody>
                  <a:tcPr/>
                </a:tc>
                <a:tc>
                  <a:txBody>
                    <a:bodyPr/>
                    <a:lstStyle/>
                    <a:p>
                      <a:r>
                        <a:rPr kumimoji="1" lang="en-US" altLang="ja-JP" sz="1200" dirty="0"/>
                        <a:t>1</a:t>
                      </a:r>
                      <a:endParaRPr kumimoji="1" lang="ja-JP" altLang="en-US" sz="1200"/>
                    </a:p>
                  </a:txBody>
                  <a:tcPr/>
                </a:tc>
                <a:tc>
                  <a:txBody>
                    <a:bodyPr/>
                    <a:lstStyle/>
                    <a:p>
                      <a:r>
                        <a:rPr kumimoji="1" lang="ja-JP" altLang="en-US" sz="1400"/>
                        <a:t>ニューハンプシャー</a:t>
                      </a:r>
                    </a:p>
                  </a:txBody>
                  <a:tcPr/>
                </a:tc>
                <a:tc>
                  <a:txBody>
                    <a:bodyPr/>
                    <a:lstStyle/>
                    <a:p>
                      <a:r>
                        <a:rPr kumimoji="1" lang="en-US" altLang="ja-JP" sz="1200" dirty="0"/>
                        <a:t>2</a:t>
                      </a:r>
                      <a:endParaRPr kumimoji="1" lang="ja-JP" altLang="en-US" sz="1200"/>
                    </a:p>
                  </a:txBody>
                  <a:tcPr/>
                </a:tc>
                <a:tc>
                  <a:txBody>
                    <a:bodyPr/>
                    <a:lstStyle/>
                    <a:p>
                      <a:r>
                        <a:rPr kumimoji="1" lang="ja-JP" altLang="en-US" sz="1400"/>
                        <a:t>ロードアイランド</a:t>
                      </a:r>
                    </a:p>
                  </a:txBody>
                  <a:tcPr/>
                </a:tc>
                <a:tc>
                  <a:txBody>
                    <a:bodyPr/>
                    <a:lstStyle/>
                    <a:p>
                      <a:r>
                        <a:rPr kumimoji="1" lang="en-US" altLang="ja-JP" sz="1200" dirty="0"/>
                        <a:t>2</a:t>
                      </a:r>
                      <a:endParaRPr kumimoji="1" lang="ja-JP" alt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t>ウイスコンシン</a:t>
                      </a:r>
                    </a:p>
                    <a:p>
                      <a:endParaRPr kumimoji="1" lang="ja-JP" alt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5</a:t>
                      </a:r>
                      <a:endParaRPr kumimoji="1" lang="ja-JP" altLang="en-US" sz="1200"/>
                    </a:p>
                    <a:p>
                      <a:endParaRPr kumimoji="1" lang="ja-JP" altLang="en-US" sz="1200"/>
                    </a:p>
                  </a:txBody>
                  <a:tcPr/>
                </a:tc>
                <a:extLst>
                  <a:ext uri="{0D108BD9-81ED-4DB2-BD59-A6C34878D82A}">
                    <a16:rowId xmlns:a16="http://schemas.microsoft.com/office/drawing/2014/main" val="1647731575"/>
                  </a:ext>
                </a:extLst>
              </a:tr>
            </a:tbl>
          </a:graphicData>
        </a:graphic>
      </p:graphicFrame>
    </p:spTree>
    <p:extLst>
      <p:ext uri="{BB962C8B-B14F-4D97-AF65-F5344CB8AC3E}">
        <p14:creationId xmlns:p14="http://schemas.microsoft.com/office/powerpoint/2010/main" val="679248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96AC26-2C94-3748-89FD-84DC6C27ADCC}"/>
              </a:ext>
            </a:extLst>
          </p:cNvPr>
          <p:cNvSpPr>
            <a:spLocks noGrp="1"/>
          </p:cNvSpPr>
          <p:nvPr>
            <p:ph type="title"/>
          </p:nvPr>
        </p:nvSpPr>
        <p:spPr/>
        <p:txBody>
          <a:bodyPr/>
          <a:lstStyle/>
          <a:p>
            <a:r>
              <a:rPr kumimoji="1" lang="en-US" altLang="ja-JP" dirty="0"/>
              <a:t>PA</a:t>
            </a:r>
            <a:r>
              <a:rPr lang="ja-JP" altLang="en-US"/>
              <a:t>の職務範囲に関する論点</a:t>
            </a:r>
            <a:endParaRPr kumimoji="1" lang="ja-JP" altLang="en-US"/>
          </a:p>
        </p:txBody>
      </p:sp>
      <p:sp>
        <p:nvSpPr>
          <p:cNvPr id="3" name="コンテンツ プレースホルダー 2">
            <a:extLst>
              <a:ext uri="{FF2B5EF4-FFF2-40B4-BE49-F238E27FC236}">
                <a16:creationId xmlns:a16="http://schemas.microsoft.com/office/drawing/2014/main" id="{5F16D8B7-CE36-B046-91EF-6DBD18A2A6FF}"/>
              </a:ext>
            </a:extLst>
          </p:cNvPr>
          <p:cNvSpPr>
            <a:spLocks noGrp="1"/>
          </p:cNvSpPr>
          <p:nvPr>
            <p:ph idx="1"/>
          </p:nvPr>
        </p:nvSpPr>
        <p:spPr>
          <a:xfrm>
            <a:off x="457200" y="1340768"/>
            <a:ext cx="8229600" cy="4785395"/>
          </a:xfrm>
        </p:spPr>
        <p:txBody>
          <a:bodyPr>
            <a:normAutofit fontScale="92500" lnSpcReduction="10000"/>
          </a:bodyPr>
          <a:lstStyle/>
          <a:p>
            <a:r>
              <a:rPr kumimoji="1" lang="en-US" altLang="ja-JP" sz="2600" dirty="0"/>
              <a:t>American Medical Association</a:t>
            </a:r>
            <a:r>
              <a:rPr kumimoji="1" lang="ja-JP" altLang="en-US" sz="2600"/>
              <a:t>は</a:t>
            </a:r>
            <a:r>
              <a:rPr kumimoji="1" lang="en-US" altLang="ja-JP" sz="2600" dirty="0"/>
              <a:t>PA</a:t>
            </a:r>
            <a:r>
              <a:rPr kumimoji="1" lang="ja-JP" altLang="en-US" sz="2600"/>
              <a:t>の職務範囲や自律性の拡大に反対する声明を出している。</a:t>
            </a:r>
            <a:endParaRPr kumimoji="1" lang="en-US" altLang="ja-JP" sz="2600" dirty="0"/>
          </a:p>
          <a:p>
            <a:r>
              <a:rPr lang="ja-JP" altLang="en-US" sz="2600"/>
              <a:t>論点になっているのは、州法の以下の規制について。</a:t>
            </a:r>
            <a:endParaRPr lang="en-US" altLang="ja-JP" sz="2600" dirty="0"/>
          </a:p>
          <a:p>
            <a:endParaRPr lang="en-US" altLang="ja-JP" sz="2600" dirty="0"/>
          </a:p>
          <a:p>
            <a:pPr marL="514350" indent="-514350">
              <a:buFont typeface="+mj-ea"/>
              <a:buAutoNum type="circleNumDbPlain"/>
            </a:pPr>
            <a:r>
              <a:rPr kumimoji="1" lang="ja-JP" altLang="en-US"/>
              <a:t>オーダーへの（医師との）共同署名の要否</a:t>
            </a:r>
            <a:endParaRPr kumimoji="1" lang="en-US" altLang="ja-JP" dirty="0"/>
          </a:p>
          <a:p>
            <a:pPr marL="514350" indent="-514350">
              <a:buFont typeface="+mj-ea"/>
              <a:buAutoNum type="circleNumDbPlain"/>
            </a:pPr>
            <a:r>
              <a:rPr lang="ja-JP" altLang="en-US"/>
              <a:t>医師が監督</a:t>
            </a:r>
            <a:r>
              <a:rPr lang="en-US" altLang="ja-JP" dirty="0"/>
              <a:t>/</a:t>
            </a:r>
            <a:r>
              <a:rPr lang="ja-JP" altLang="en-US"/>
              <a:t>協働できる</a:t>
            </a:r>
            <a:r>
              <a:rPr lang="en-US" altLang="ja-JP" dirty="0"/>
              <a:t>PA</a:t>
            </a:r>
            <a:r>
              <a:rPr lang="ja-JP" altLang="en-US"/>
              <a:t>の人数</a:t>
            </a:r>
            <a:endParaRPr lang="en-US" altLang="ja-JP" dirty="0"/>
          </a:p>
          <a:p>
            <a:pPr marL="514350" indent="-514350">
              <a:buFont typeface="+mj-ea"/>
              <a:buAutoNum type="circleNumDbPlain"/>
            </a:pPr>
            <a:r>
              <a:rPr kumimoji="1" lang="ja-JP" altLang="en-US"/>
              <a:t>処方権（スケジュール</a:t>
            </a:r>
            <a:r>
              <a:rPr kumimoji="1" lang="en-US" altLang="ja-JP" dirty="0"/>
              <a:t>1-5</a:t>
            </a:r>
            <a:r>
              <a:rPr kumimoji="1" lang="ja-JP" altLang="en-US"/>
              <a:t>の範囲で）</a:t>
            </a:r>
            <a:endParaRPr kumimoji="1" lang="en-US" altLang="ja-JP" dirty="0"/>
          </a:p>
          <a:p>
            <a:pPr marL="514350" indent="-514350">
              <a:buFont typeface="+mj-ea"/>
              <a:buAutoNum type="circleNumDbPlain"/>
            </a:pPr>
            <a:r>
              <a:rPr lang="ja-JP" altLang="en-US"/>
              <a:t>協働</a:t>
            </a:r>
            <a:r>
              <a:rPr lang="en-US" altLang="ja-JP" dirty="0"/>
              <a:t>/</a:t>
            </a:r>
            <a:r>
              <a:rPr lang="ja-JP" altLang="en-US"/>
              <a:t>監督に関する取り決めの要否</a:t>
            </a:r>
            <a:endParaRPr lang="en-US" altLang="ja-JP" dirty="0"/>
          </a:p>
          <a:p>
            <a:pPr marL="514350" indent="-514350">
              <a:buFont typeface="+mj-ea"/>
              <a:buAutoNum type="circleNumDbPlain"/>
            </a:pPr>
            <a:r>
              <a:rPr kumimoji="1" lang="ja-JP" altLang="en-US"/>
              <a:t>監督官庁：</a:t>
            </a:r>
            <a:r>
              <a:rPr lang="ja-JP" altLang="en-US"/>
              <a:t>医事局に含めるか、独立させるか</a:t>
            </a:r>
            <a:endParaRPr lang="en-US" altLang="ja-JP" dirty="0"/>
          </a:p>
          <a:p>
            <a:pPr marL="514350" indent="-514350">
              <a:buFont typeface="+mj-ea"/>
              <a:buAutoNum type="circleNumDbPlain"/>
            </a:pPr>
            <a:r>
              <a:rPr kumimoji="1" lang="ja-JP" altLang="en-US"/>
              <a:t>自律的に決定できる範囲</a:t>
            </a:r>
          </a:p>
        </p:txBody>
      </p:sp>
    </p:spTree>
    <p:extLst>
      <p:ext uri="{BB962C8B-B14F-4D97-AF65-F5344CB8AC3E}">
        <p14:creationId xmlns:p14="http://schemas.microsoft.com/office/powerpoint/2010/main" val="4270585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575449-2AC1-E44F-BF3C-34581B52EF5D}"/>
              </a:ext>
            </a:extLst>
          </p:cNvPr>
          <p:cNvSpPr>
            <a:spLocks noGrp="1"/>
          </p:cNvSpPr>
          <p:nvPr>
            <p:ph type="title"/>
          </p:nvPr>
        </p:nvSpPr>
        <p:spPr/>
        <p:txBody>
          <a:bodyPr/>
          <a:lstStyle/>
          <a:p>
            <a:r>
              <a:rPr kumimoji="1" lang="en-US" altLang="ja-JP" dirty="0"/>
              <a:t>COVID-19</a:t>
            </a:r>
            <a:r>
              <a:rPr lang="ja-JP" altLang="en-US"/>
              <a:t>による職域拡大</a:t>
            </a:r>
            <a:endParaRPr kumimoji="1" lang="ja-JP" altLang="en-US"/>
          </a:p>
        </p:txBody>
      </p:sp>
      <p:sp>
        <p:nvSpPr>
          <p:cNvPr id="3" name="コンテンツ プレースホルダー 2">
            <a:extLst>
              <a:ext uri="{FF2B5EF4-FFF2-40B4-BE49-F238E27FC236}">
                <a16:creationId xmlns:a16="http://schemas.microsoft.com/office/drawing/2014/main" id="{4FC7E4CF-EDAE-5849-8DE6-B0448B32B606}"/>
              </a:ext>
            </a:extLst>
          </p:cNvPr>
          <p:cNvSpPr>
            <a:spLocks noGrp="1"/>
          </p:cNvSpPr>
          <p:nvPr>
            <p:ph idx="1"/>
          </p:nvPr>
        </p:nvSpPr>
        <p:spPr/>
        <p:txBody>
          <a:bodyPr>
            <a:normAutofit lnSpcReduction="10000"/>
          </a:bodyPr>
          <a:lstStyle/>
          <a:p>
            <a:r>
              <a:rPr kumimoji="1" lang="en-US" altLang="ja-JP" dirty="0"/>
              <a:t>CMS</a:t>
            </a:r>
            <a:r>
              <a:rPr kumimoji="1" lang="ja-JP" altLang="en-US"/>
              <a:t>（メディケア・メディケイド</a:t>
            </a:r>
            <a:r>
              <a:rPr lang="ja-JP" altLang="en-US"/>
              <a:t>・サービスセンター）は</a:t>
            </a:r>
            <a:r>
              <a:rPr lang="en-US" altLang="ja-JP" dirty="0"/>
              <a:t>5</a:t>
            </a:r>
            <a:r>
              <a:rPr lang="ja-JP" altLang="en-US"/>
              <a:t>月</a:t>
            </a:r>
            <a:r>
              <a:rPr lang="en-US" altLang="ja-JP" dirty="0"/>
              <a:t>1</a:t>
            </a:r>
            <a:r>
              <a:rPr lang="ja-JP" altLang="en-US"/>
              <a:t>日からコロナ収束までの緊急時限立法として、</a:t>
            </a:r>
            <a:r>
              <a:rPr lang="en-US" altLang="ja-JP" dirty="0"/>
              <a:t>PA</a:t>
            </a:r>
            <a:r>
              <a:rPr lang="ja-JP" altLang="en-US"/>
              <a:t>と</a:t>
            </a:r>
            <a:r>
              <a:rPr lang="en-US" altLang="ja-JP" dirty="0"/>
              <a:t>NP</a:t>
            </a:r>
            <a:r>
              <a:rPr lang="ja-JP" altLang="en-US"/>
              <a:t>の職域拡大を行った。（</a:t>
            </a:r>
            <a:r>
              <a:rPr lang="en-US" altLang="ja-JP" dirty="0"/>
              <a:t>“COVID-19 Emergency Declaration Blanket Waiver for Health Care Providers”</a:t>
            </a:r>
            <a:r>
              <a:rPr lang="ja-JP" altLang="en-US"/>
              <a:t>）</a:t>
            </a:r>
            <a:endParaRPr lang="en-US" altLang="ja-JP" dirty="0"/>
          </a:p>
          <a:p>
            <a:endParaRPr lang="en-US" altLang="ja-JP" dirty="0"/>
          </a:p>
          <a:p>
            <a:r>
              <a:rPr lang="ja-JP" altLang="en-US"/>
              <a:t>治療のスピードを重視し、</a:t>
            </a:r>
            <a:r>
              <a:rPr kumimoji="1" lang="ja-JP" altLang="en-US"/>
              <a:t>これまで医師の指示や監督が義務付けられていた行為を、</a:t>
            </a:r>
            <a:r>
              <a:rPr lang="en-US" altLang="ja-JP" dirty="0"/>
              <a:t>PA</a:t>
            </a:r>
            <a:r>
              <a:rPr lang="ja-JP" altLang="en-US"/>
              <a:t>と</a:t>
            </a:r>
            <a:r>
              <a:rPr lang="en-US" altLang="ja-JP" dirty="0"/>
              <a:t>NP</a:t>
            </a:r>
            <a:r>
              <a:rPr lang="ja-JP" altLang="en-US"/>
              <a:t>が</a:t>
            </a:r>
            <a:r>
              <a:rPr kumimoji="1" lang="ja-JP" altLang="en-US"/>
              <a:t>独立して行うことができるようにした。</a:t>
            </a:r>
            <a:endParaRPr kumimoji="1" lang="en-US" altLang="ja-JP" dirty="0"/>
          </a:p>
        </p:txBody>
      </p:sp>
    </p:spTree>
    <p:extLst>
      <p:ext uri="{BB962C8B-B14F-4D97-AF65-F5344CB8AC3E}">
        <p14:creationId xmlns:p14="http://schemas.microsoft.com/office/powerpoint/2010/main" val="2759935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9DF89-ED41-5844-ACFC-5B027E9A28CA}"/>
              </a:ext>
            </a:extLst>
          </p:cNvPr>
          <p:cNvSpPr>
            <a:spLocks noGrp="1"/>
          </p:cNvSpPr>
          <p:nvPr>
            <p:ph type="title"/>
          </p:nvPr>
        </p:nvSpPr>
        <p:spPr/>
        <p:txBody>
          <a:bodyPr/>
          <a:lstStyle/>
          <a:p>
            <a:r>
              <a:rPr lang="en-US" altLang="ja-JP" dirty="0"/>
              <a:t>COVID-19</a:t>
            </a:r>
            <a:r>
              <a:rPr lang="ja-JP" altLang="en-US"/>
              <a:t>による職域拡大</a:t>
            </a:r>
            <a:endParaRPr kumimoji="1" lang="ja-JP" altLang="en-US"/>
          </a:p>
        </p:txBody>
      </p:sp>
      <p:sp>
        <p:nvSpPr>
          <p:cNvPr id="3" name="コンテンツ プレースホルダー 2">
            <a:extLst>
              <a:ext uri="{FF2B5EF4-FFF2-40B4-BE49-F238E27FC236}">
                <a16:creationId xmlns:a16="http://schemas.microsoft.com/office/drawing/2014/main" id="{05A5CA41-8D4D-3D44-9BDE-42E2EDF498AE}"/>
              </a:ext>
            </a:extLst>
          </p:cNvPr>
          <p:cNvSpPr>
            <a:spLocks noGrp="1"/>
          </p:cNvSpPr>
          <p:nvPr>
            <p:ph idx="1"/>
          </p:nvPr>
        </p:nvSpPr>
        <p:spPr>
          <a:xfrm>
            <a:off x="457200" y="1600200"/>
            <a:ext cx="8229600" cy="4983162"/>
          </a:xfrm>
        </p:spPr>
        <p:txBody>
          <a:bodyPr>
            <a:normAutofit fontScale="92500" lnSpcReduction="10000"/>
          </a:bodyPr>
          <a:lstStyle/>
          <a:p>
            <a:r>
              <a:rPr lang="ja-JP" altLang="en-US"/>
              <a:t>アメリカ医師会は反対の声明を出すも、連邦取引委員会などがこの法をバックアップ。</a:t>
            </a:r>
            <a:endParaRPr lang="en-US" altLang="ja-JP" dirty="0"/>
          </a:p>
          <a:p>
            <a:endParaRPr kumimoji="1" lang="en-US" altLang="ja-JP" dirty="0"/>
          </a:p>
          <a:p>
            <a:r>
              <a:rPr kumimoji="1" lang="ja-JP" altLang="en-US"/>
              <a:t>医師不足が著しい地域医療の分野については、利害対立も薄い。コロナ収束後も職域拡大は存続するのではと見られている。</a:t>
            </a:r>
            <a:endParaRPr kumimoji="1" lang="en-US" altLang="ja-JP" dirty="0"/>
          </a:p>
          <a:p>
            <a:endParaRPr kumimoji="1" lang="en-US" altLang="ja-JP" dirty="0"/>
          </a:p>
          <a:p>
            <a:r>
              <a:rPr lang="en-US" altLang="ja-JP" dirty="0"/>
              <a:t>PA/NP</a:t>
            </a:r>
            <a:r>
              <a:rPr lang="ja-JP" altLang="en-US"/>
              <a:t>が医師の職務の一部をカバーすることで、医師を増員する必要がなくなる。医師不足の分野では大きな貢献となる。</a:t>
            </a:r>
            <a:endParaRPr lang="en-US" altLang="ja-JP" dirty="0"/>
          </a:p>
          <a:p>
            <a:endParaRPr kumimoji="1" lang="ja-JP" altLang="en-US"/>
          </a:p>
        </p:txBody>
      </p:sp>
    </p:spTree>
    <p:extLst>
      <p:ext uri="{BB962C8B-B14F-4D97-AF65-F5344CB8AC3E}">
        <p14:creationId xmlns:p14="http://schemas.microsoft.com/office/powerpoint/2010/main" val="2205064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365104"/>
            <a:ext cx="8568952" cy="1362075"/>
          </a:xfrm>
        </p:spPr>
        <p:txBody>
          <a:bodyPr/>
          <a:lstStyle/>
          <a:p>
            <a:pPr marL="0" indent="0"/>
            <a:r>
              <a:rPr lang="en-US" altLang="ja-JP" dirty="0"/>
              <a:t>3</a:t>
            </a:r>
            <a:r>
              <a:rPr lang="ja-JP" altLang="ja-JP"/>
              <a:t>．</a:t>
            </a:r>
            <a:r>
              <a:rPr lang="ja-JP" altLang="en-US"/>
              <a:t>アメリカに</a:t>
            </a:r>
            <a:r>
              <a:rPr lang="en-US" altLang="ja-JP" dirty="0"/>
              <a:t>PA</a:t>
            </a:r>
            <a:r>
              <a:rPr lang="ja-JP" altLang="en-US"/>
              <a:t>が浸透する過程</a:t>
            </a:r>
            <a:endParaRPr lang="ja-JP" altLang="ja-JP"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66153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PA</a:t>
            </a:r>
            <a:r>
              <a:rPr lang="ja-JP" altLang="ja-JP" dirty="0"/>
              <a:t>が生まれた背景</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ja-JP" dirty="0"/>
              <a:t>①医療提供体制の整備と医師不足</a:t>
            </a:r>
            <a:endParaRPr lang="en-US" altLang="ja-JP" dirty="0"/>
          </a:p>
          <a:p>
            <a:pPr marL="0" indent="0">
              <a:buNone/>
            </a:pPr>
            <a:r>
              <a:rPr lang="ja-JP" altLang="en-US" dirty="0"/>
              <a:t>　　　ジョンソン政権の「偉大な社会」政策</a:t>
            </a:r>
            <a:endParaRPr lang="en-US" altLang="ja-JP" dirty="0"/>
          </a:p>
          <a:p>
            <a:pPr marL="0" indent="0">
              <a:buNone/>
            </a:pPr>
            <a:r>
              <a:rPr lang="ja-JP" altLang="en-US" dirty="0"/>
              <a:t>　　　</a:t>
            </a:r>
            <a:r>
              <a:rPr lang="en-US" altLang="ja-JP" dirty="0"/>
              <a:t>1965</a:t>
            </a:r>
            <a:r>
              <a:rPr lang="ja-JP" altLang="en-US" dirty="0"/>
              <a:t>年の</a:t>
            </a:r>
            <a:r>
              <a:rPr lang="en-US" altLang="ja-JP" dirty="0"/>
              <a:t>White House</a:t>
            </a:r>
            <a:r>
              <a:rPr lang="ja-JP" altLang="en-US" dirty="0"/>
              <a:t>会議</a:t>
            </a:r>
            <a:endParaRPr lang="en-US" altLang="ja-JP" dirty="0"/>
          </a:p>
          <a:p>
            <a:pPr marL="0" indent="0">
              <a:buNone/>
            </a:pPr>
            <a:r>
              <a:rPr lang="ja-JP" altLang="ja-JP" dirty="0"/>
              <a:t>②医療の専門化による分業体制の転換</a:t>
            </a:r>
            <a:endParaRPr lang="en-US" altLang="ja-JP" dirty="0"/>
          </a:p>
          <a:p>
            <a:pPr marL="0" indent="0">
              <a:buNone/>
            </a:pPr>
            <a:endParaRPr lang="en-US" altLang="ja-JP" dirty="0"/>
          </a:p>
          <a:p>
            <a:pPr marL="0" indent="0">
              <a:buNone/>
            </a:pPr>
            <a:r>
              <a:rPr lang="ja-JP" altLang="ja-JP" dirty="0">
                <a:solidFill>
                  <a:srgbClr val="FF0000"/>
                </a:solidFill>
              </a:rPr>
              <a:t>③マイノリティの雇用対策</a:t>
            </a:r>
          </a:p>
          <a:p>
            <a:pPr marL="0" indent="0">
              <a:buNone/>
            </a:pPr>
            <a:r>
              <a:rPr lang="ja-JP" altLang="ja-JP" dirty="0">
                <a:solidFill>
                  <a:srgbClr val="FF0000"/>
                </a:solidFill>
              </a:rPr>
              <a:t>④退役衛生兵の再就職という課題</a:t>
            </a:r>
            <a:endParaRPr kumimoji="1" lang="ja-JP" altLang="en-US" dirty="0">
              <a:solidFill>
                <a:srgbClr val="FF0000"/>
              </a:solidFill>
            </a:endParaRPr>
          </a:p>
        </p:txBody>
      </p:sp>
      <p:sp>
        <p:nvSpPr>
          <p:cNvPr id="5" name="テキスト ボックス 4"/>
          <p:cNvSpPr txBox="1"/>
          <p:nvPr/>
        </p:nvSpPr>
        <p:spPr>
          <a:xfrm>
            <a:off x="7164288" y="4602559"/>
            <a:ext cx="1763624"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NP</a:t>
            </a:r>
            <a:r>
              <a:rPr kumimoji="1" lang="ja-JP" altLang="en-US" sz="32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には</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ない背景</a:t>
            </a:r>
          </a:p>
        </p:txBody>
      </p:sp>
    </p:spTree>
    <p:extLst>
      <p:ext uri="{BB962C8B-B14F-4D97-AF65-F5344CB8AC3E}">
        <p14:creationId xmlns:p14="http://schemas.microsoft.com/office/powerpoint/2010/main" val="1699136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a:t>浸透のプロセス</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ja-JP" dirty="0"/>
              <a:t>①</a:t>
            </a:r>
            <a:r>
              <a:rPr lang="en-US" altLang="ja-JP" dirty="0"/>
              <a:t>PA</a:t>
            </a:r>
            <a:r>
              <a:rPr lang="ja-JP" altLang="ja-JP" dirty="0"/>
              <a:t>に対する抵抗</a:t>
            </a:r>
            <a:endParaRPr lang="en-US" altLang="ja-JP" dirty="0"/>
          </a:p>
          <a:p>
            <a:r>
              <a:rPr lang="ja-JP" altLang="en-US" dirty="0"/>
              <a:t>医師会も推進側に回るなど、医師からの応援を勝ち得ている。</a:t>
            </a:r>
            <a:endParaRPr lang="en-US" altLang="ja-JP" dirty="0"/>
          </a:p>
          <a:p>
            <a:r>
              <a:rPr lang="ja-JP" altLang="en-US" dirty="0"/>
              <a:t>看護師なども大きな抵抗は見せていない。</a:t>
            </a:r>
            <a:endParaRPr lang="en-US" altLang="ja-JP" dirty="0"/>
          </a:p>
          <a:p>
            <a:r>
              <a:rPr lang="ja-JP" altLang="en-US" dirty="0"/>
              <a:t>むしろ病院管理職からの抵抗があった。</a:t>
            </a:r>
            <a:endParaRPr lang="en-US" altLang="ja-JP" dirty="0"/>
          </a:p>
          <a:p>
            <a:r>
              <a:rPr lang="ja-JP" altLang="en-US" dirty="0"/>
              <a:t>患者はそれぞれ</a:t>
            </a:r>
            <a:endParaRPr lang="en-US" altLang="ja-JP" dirty="0"/>
          </a:p>
          <a:p>
            <a:pPr marL="0" indent="0">
              <a:buNone/>
            </a:pPr>
            <a:endParaRPr lang="ja-JP" altLang="ja-JP" dirty="0"/>
          </a:p>
          <a:p>
            <a:pPr marL="0" indent="0">
              <a:buNone/>
            </a:pPr>
            <a:r>
              <a:rPr lang="ja-JP" altLang="ja-JP" dirty="0"/>
              <a:t>②抵抗を回避する戦略</a:t>
            </a:r>
            <a:r>
              <a:rPr lang="ja-JP" altLang="en-US" dirty="0"/>
              <a:t>：垂直的分業を主張</a:t>
            </a:r>
            <a:endParaRPr lang="ja-JP" altLang="ja-JP" dirty="0"/>
          </a:p>
          <a:p>
            <a:pPr marL="0" indent="0">
              <a:buNone/>
            </a:pPr>
            <a:endParaRPr kumimoji="1" lang="ja-JP" altLang="en-US" dirty="0"/>
          </a:p>
        </p:txBody>
      </p:sp>
    </p:spTree>
    <p:extLst>
      <p:ext uri="{BB962C8B-B14F-4D97-AF65-F5344CB8AC3E}">
        <p14:creationId xmlns:p14="http://schemas.microsoft.com/office/powerpoint/2010/main" val="389313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a:t>
            </a:r>
            <a:r>
              <a:rPr lang="ja-JP" altLang="ja-JP" dirty="0"/>
              <a:t>．はじめに</a:t>
            </a:r>
            <a:r>
              <a:rPr lang="en-US" altLang="ja-JP" dirty="0"/>
              <a:t>–</a:t>
            </a:r>
            <a:r>
              <a:rPr lang="ja-JP" altLang="ja-JP" dirty="0"/>
              <a:t>本</a:t>
            </a:r>
            <a:r>
              <a:rPr lang="ja-JP" altLang="en-US" dirty="0"/>
              <a:t>報告</a:t>
            </a:r>
            <a:r>
              <a:rPr lang="ja-JP" altLang="ja-JP" dirty="0"/>
              <a:t>の目的</a:t>
            </a:r>
            <a:br>
              <a:rPr lang="ja-JP" altLang="ja-JP" dirty="0"/>
            </a:b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77932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職務から指摘できること</a:t>
            </a:r>
          </a:p>
        </p:txBody>
      </p:sp>
      <p:sp>
        <p:nvSpPr>
          <p:cNvPr id="3" name="コンテンツ プレースホルダー 2"/>
          <p:cNvSpPr>
            <a:spLocks noGrp="1"/>
          </p:cNvSpPr>
          <p:nvPr>
            <p:ph idx="1"/>
          </p:nvPr>
        </p:nvSpPr>
        <p:spPr/>
        <p:txBody>
          <a:bodyPr>
            <a:normAutofit lnSpcReduction="10000"/>
          </a:bodyPr>
          <a:lstStyle/>
          <a:p>
            <a:r>
              <a:rPr lang="ja-JP" altLang="ja-JP" sz="2800" dirty="0"/>
              <a:t>医師よりも患者と接する時間が長</a:t>
            </a:r>
            <a:r>
              <a:rPr lang="ja-JP" altLang="en-US" sz="2800" dirty="0"/>
              <a:t>く</a:t>
            </a:r>
            <a:r>
              <a:rPr lang="ja-JP" altLang="ja-JP" sz="2800" dirty="0"/>
              <a:t>、他職種との接点も多い。</a:t>
            </a:r>
            <a:endParaRPr lang="en-US" altLang="ja-JP" sz="2800" dirty="0"/>
          </a:p>
          <a:p>
            <a:endParaRPr lang="ja-JP" altLang="ja-JP" sz="2800" dirty="0"/>
          </a:p>
          <a:p>
            <a:r>
              <a:rPr lang="ja-JP" altLang="ja-JP" sz="2800" dirty="0">
                <a:solidFill>
                  <a:srgbClr val="FF0000"/>
                </a:solidFill>
              </a:rPr>
              <a:t>成熟したコミュニケーション</a:t>
            </a:r>
            <a:r>
              <a:rPr lang="ja-JP" altLang="ja-JP" sz="2800" dirty="0"/>
              <a:t>が行えること、医師に対して</a:t>
            </a:r>
            <a:r>
              <a:rPr lang="ja-JP" altLang="ja-JP" sz="2800" dirty="0">
                <a:solidFill>
                  <a:srgbClr val="FF0000"/>
                </a:solidFill>
              </a:rPr>
              <a:t>あくまでアシスタント</a:t>
            </a:r>
            <a:r>
              <a:rPr lang="ja-JP" altLang="ja-JP" sz="2800" dirty="0"/>
              <a:t>としての立場を守れることが資質として求められる。退役衛生兵は、このポジションによく適合した</a:t>
            </a:r>
            <a:r>
              <a:rPr lang="ja-JP" altLang="en-US" sz="2800" dirty="0"/>
              <a:t>。</a:t>
            </a:r>
            <a:endParaRPr lang="en-US" altLang="ja-JP" sz="2800" dirty="0"/>
          </a:p>
          <a:p>
            <a:endParaRPr lang="en-US" altLang="ja-JP" sz="2800" dirty="0"/>
          </a:p>
          <a:p>
            <a:r>
              <a:rPr lang="ja-JP" altLang="ja-JP" sz="2800" dirty="0"/>
              <a:t>このような職務を行う限りにおいては、人手不足で多忙な医師から歓迎されたことは想像に難くない。</a:t>
            </a:r>
          </a:p>
          <a:p>
            <a:endParaRPr kumimoji="1" lang="ja-JP" altLang="en-US" dirty="0"/>
          </a:p>
        </p:txBody>
      </p:sp>
    </p:spTree>
    <p:extLst>
      <p:ext uri="{BB962C8B-B14F-4D97-AF65-F5344CB8AC3E}">
        <p14:creationId xmlns:p14="http://schemas.microsoft.com/office/powerpoint/2010/main" val="617003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706090"/>
          </a:xfrm>
        </p:spPr>
        <p:txBody>
          <a:bodyPr>
            <a:normAutofit fontScale="90000"/>
          </a:bodyPr>
          <a:lstStyle/>
          <a:p>
            <a:r>
              <a:rPr kumimoji="1" lang="en-US" altLang="ja-JP" dirty="0"/>
              <a:t>1970</a:t>
            </a:r>
            <a:r>
              <a:rPr kumimoji="1" lang="ja-JP" altLang="en-US" dirty="0"/>
              <a:t>年代の</a:t>
            </a:r>
            <a:r>
              <a:rPr kumimoji="1" lang="en-US" altLang="ja-JP" dirty="0"/>
              <a:t>PA</a:t>
            </a:r>
            <a:r>
              <a:rPr kumimoji="1" lang="ja-JP" altLang="en-US" dirty="0"/>
              <a:t>研究の概略</a:t>
            </a:r>
          </a:p>
        </p:txBody>
      </p:sp>
      <p:sp>
        <p:nvSpPr>
          <p:cNvPr id="5" name="コンテンツ プレースホルダー 4"/>
          <p:cNvSpPr>
            <a:spLocks noGrp="1"/>
          </p:cNvSpPr>
          <p:nvPr>
            <p:ph idx="1"/>
          </p:nvPr>
        </p:nvSpPr>
        <p:spPr>
          <a:xfrm>
            <a:off x="457200" y="1196752"/>
            <a:ext cx="8435280" cy="5400600"/>
          </a:xfrm>
        </p:spPr>
        <p:txBody>
          <a:bodyPr>
            <a:normAutofit fontScale="92500" lnSpcReduction="10000"/>
          </a:bodyPr>
          <a:lstStyle/>
          <a:p>
            <a:pPr marL="514350" indent="-514350">
              <a:buFont typeface="+mj-lt"/>
              <a:buAutoNum type="arabicPeriod"/>
            </a:pPr>
            <a:r>
              <a:rPr lang="ja-JP" altLang="ja-JP" dirty="0"/>
              <a:t>これまで医師が担っていた職務</a:t>
            </a:r>
            <a:r>
              <a:rPr lang="ja-JP" altLang="en-US" dirty="0"/>
              <a:t>（特に</a:t>
            </a:r>
            <a:r>
              <a:rPr lang="ja-JP" altLang="ja-JP" dirty="0"/>
              <a:t>プライマリケア医</a:t>
            </a:r>
            <a:r>
              <a:rPr lang="ja-JP" altLang="en-US" dirty="0"/>
              <a:t>）</a:t>
            </a:r>
            <a:r>
              <a:rPr lang="ja-JP" altLang="ja-JP" dirty="0"/>
              <a:t>は，</a:t>
            </a:r>
            <a:r>
              <a:rPr lang="en-US" altLang="ja-JP" dirty="0">
                <a:solidFill>
                  <a:srgbClr val="FF0000"/>
                </a:solidFill>
              </a:rPr>
              <a:t>PA</a:t>
            </a:r>
            <a:r>
              <a:rPr lang="ja-JP" altLang="ja-JP" dirty="0">
                <a:solidFill>
                  <a:srgbClr val="FF0000"/>
                </a:solidFill>
              </a:rPr>
              <a:t>に移譲可能 </a:t>
            </a:r>
            <a:endParaRPr lang="en-US" altLang="ja-JP" dirty="0">
              <a:solidFill>
                <a:srgbClr val="FF0000"/>
              </a:solidFill>
            </a:endParaRPr>
          </a:p>
          <a:p>
            <a:pPr marL="514350" indent="-514350">
              <a:buFont typeface="+mj-lt"/>
              <a:buAutoNum type="arabicPeriod"/>
            </a:pPr>
            <a:r>
              <a:rPr lang="ja-JP" altLang="ja-JP" dirty="0"/>
              <a:t>医師との</a:t>
            </a:r>
            <a:r>
              <a:rPr lang="ja-JP" altLang="ja-JP" dirty="0">
                <a:solidFill>
                  <a:schemeClr val="accent3">
                    <a:lumMod val="75000"/>
                  </a:schemeClr>
                </a:solidFill>
              </a:rPr>
              <a:t>分業体制はフレキシブル</a:t>
            </a:r>
            <a:r>
              <a:rPr lang="ja-JP" altLang="ja-JP" dirty="0"/>
              <a:t>で多様 </a:t>
            </a:r>
            <a:endParaRPr lang="en-US" altLang="ja-JP" dirty="0"/>
          </a:p>
          <a:p>
            <a:pPr marL="514350" indent="-514350">
              <a:buFont typeface="+mj-lt"/>
              <a:buAutoNum type="arabicPeriod"/>
            </a:pPr>
            <a:r>
              <a:rPr lang="ja-JP" altLang="ja-JP" dirty="0"/>
              <a:t>「衛生兵を市民社会に吸収する」から，「</a:t>
            </a:r>
            <a:r>
              <a:rPr lang="en-US" altLang="ja-JP" dirty="0"/>
              <a:t>Registered Nurse</a:t>
            </a:r>
            <a:r>
              <a:rPr lang="ja-JP" altLang="ja-JP" dirty="0"/>
              <a:t>や検査技師，セラピストなどの</a:t>
            </a:r>
            <a:r>
              <a:rPr lang="ja-JP" altLang="ja-JP" dirty="0">
                <a:solidFill>
                  <a:srgbClr val="FF0000"/>
                </a:solidFill>
              </a:rPr>
              <a:t>キャリアアップの受け皿</a:t>
            </a:r>
            <a:r>
              <a:rPr lang="ja-JP" altLang="ja-JP" dirty="0"/>
              <a:t>」へとその役割が変化 </a:t>
            </a:r>
            <a:endParaRPr lang="en-US" altLang="ja-JP" dirty="0"/>
          </a:p>
          <a:p>
            <a:pPr marL="514350" indent="-514350">
              <a:buFont typeface="+mj-lt"/>
              <a:buAutoNum type="arabicPeriod"/>
            </a:pPr>
            <a:r>
              <a:rPr lang="ja-JP" altLang="ja-JP" dirty="0"/>
              <a:t>医療における</a:t>
            </a:r>
            <a:r>
              <a:rPr lang="ja-JP" altLang="ja-JP" dirty="0">
                <a:solidFill>
                  <a:schemeClr val="accent3">
                    <a:lumMod val="75000"/>
                  </a:schemeClr>
                </a:solidFill>
              </a:rPr>
              <a:t>コミュニケーション</a:t>
            </a:r>
            <a:r>
              <a:rPr lang="ja-JP" altLang="ja-JP" dirty="0"/>
              <a:t>の重要性の高まりという時代の要請に応える存在 </a:t>
            </a:r>
            <a:endParaRPr lang="en-US" altLang="ja-JP" dirty="0"/>
          </a:p>
          <a:p>
            <a:pPr marL="514350" indent="-514350">
              <a:buFont typeface="+mj-lt"/>
              <a:buAutoNum type="arabicPeriod"/>
            </a:pPr>
            <a:r>
              <a:rPr lang="ja-JP" altLang="ja-JP" dirty="0"/>
              <a:t>専門職として</a:t>
            </a:r>
            <a:r>
              <a:rPr lang="ja-JP" altLang="ja-JP" dirty="0">
                <a:solidFill>
                  <a:srgbClr val="FF0000"/>
                </a:solidFill>
              </a:rPr>
              <a:t>社会的な信頼</a:t>
            </a:r>
            <a:r>
              <a:rPr lang="ja-JP" altLang="ja-JP" dirty="0"/>
              <a:t>を得るべく，統合の過程を進めた</a:t>
            </a:r>
            <a:r>
              <a:rPr lang="ja-JP" altLang="en-US" dirty="0"/>
              <a:t>（</a:t>
            </a:r>
            <a:r>
              <a:rPr lang="ja-JP" altLang="ja-JP" dirty="0"/>
              <a:t>専門職団体の創設，資格試験の統一，養成プログラムの基準づくり，職務範囲を中心とした州法の制定など</a:t>
            </a:r>
            <a:r>
              <a:rPr lang="ja-JP" altLang="en-US" dirty="0"/>
              <a:t>）</a:t>
            </a:r>
            <a:r>
              <a:rPr lang="ja-JP" altLang="ja-JP" dirty="0"/>
              <a:t> </a:t>
            </a:r>
            <a:endParaRPr kumimoji="1" lang="ja-JP" altLang="en-US" dirty="0"/>
          </a:p>
        </p:txBody>
      </p:sp>
    </p:spTree>
    <p:extLst>
      <p:ext uri="{BB962C8B-B14F-4D97-AF65-F5344CB8AC3E}">
        <p14:creationId xmlns:p14="http://schemas.microsoft.com/office/powerpoint/2010/main" val="3131331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normAutofit fontScale="90000"/>
          </a:bodyPr>
          <a:lstStyle/>
          <a:p>
            <a:r>
              <a:rPr lang="en-US" altLang="ja-JP" dirty="0"/>
              <a:t>PA</a:t>
            </a:r>
            <a:r>
              <a:rPr lang="ja-JP" altLang="en-US" dirty="0"/>
              <a:t>のバックグラウンドの変化</a:t>
            </a:r>
            <a:br>
              <a:rPr lang="en-US" altLang="ja-JP" dirty="0"/>
            </a:br>
            <a:r>
              <a:rPr lang="ja-JP" altLang="en-US" sz="4000" dirty="0"/>
              <a:t>（性別と前職の多様化）</a:t>
            </a:r>
            <a:endParaRPr kumimoji="1" lang="ja-JP" altLang="en-US" sz="4000" dirty="0"/>
          </a:p>
        </p:txBody>
      </p:sp>
      <p:graphicFrame>
        <p:nvGraphicFramePr>
          <p:cNvPr id="4" name="コンテンツ プレースホルダー 3"/>
          <p:cNvGraphicFramePr>
            <a:graphicFrameLocks noGrp="1"/>
          </p:cNvGraphicFramePr>
          <p:nvPr>
            <p:ph idx="1"/>
          </p:nvPr>
        </p:nvGraphicFramePr>
        <p:xfrm>
          <a:off x="467544" y="1484784"/>
          <a:ext cx="8229600" cy="4876800"/>
        </p:xfrm>
        <a:graphic>
          <a:graphicData uri="http://schemas.openxmlformats.org/drawingml/2006/table">
            <a:tbl>
              <a:tblPr firstRow="1" bandRow="1">
                <a:tableStyleId>{10A1B5D5-9B99-4C35-A422-299274C87663}</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r>
                        <a:rPr kumimoji="1" lang="ja-JP" altLang="en-US" sz="2000" dirty="0"/>
                        <a:t>前職</a:t>
                      </a:r>
                    </a:p>
                  </a:txBody>
                  <a:tcPr/>
                </a:tc>
                <a:tc>
                  <a:txBody>
                    <a:bodyPr/>
                    <a:lstStyle/>
                    <a:p>
                      <a:pPr algn="ctr"/>
                      <a:r>
                        <a:rPr kumimoji="1" lang="ja-JP" altLang="en-US" sz="2000" dirty="0"/>
                        <a:t>男性</a:t>
                      </a:r>
                    </a:p>
                  </a:txBody>
                  <a:tcPr/>
                </a:tc>
                <a:tc>
                  <a:txBody>
                    <a:bodyPr/>
                    <a:lstStyle/>
                    <a:p>
                      <a:pPr algn="ctr"/>
                      <a:r>
                        <a:rPr kumimoji="1" lang="ja-JP" altLang="en-US" sz="2000" dirty="0"/>
                        <a:t>女性</a:t>
                      </a:r>
                    </a:p>
                  </a:txBody>
                  <a:tcPr/>
                </a:tc>
                <a:tc>
                  <a:txBody>
                    <a:bodyPr/>
                    <a:lstStyle/>
                    <a:p>
                      <a:pPr algn="ctr"/>
                      <a:r>
                        <a:rPr kumimoji="1" lang="en-US" altLang="ja-JP" sz="2000" dirty="0"/>
                        <a:t>Total</a:t>
                      </a:r>
                      <a:endParaRPr kumimoji="1" lang="ja-JP" altLang="en-US" sz="2000" dirty="0"/>
                    </a:p>
                  </a:txBody>
                  <a:tcPr/>
                </a:tc>
                <a:extLst>
                  <a:ext uri="{0D108BD9-81ED-4DB2-BD59-A6C34878D82A}">
                    <a16:rowId xmlns:a16="http://schemas.microsoft.com/office/drawing/2014/main" val="10000"/>
                  </a:ext>
                </a:extLst>
              </a:tr>
              <a:tr h="370840">
                <a:tc>
                  <a:txBody>
                    <a:bodyPr/>
                    <a:lstStyle/>
                    <a:p>
                      <a:r>
                        <a:rPr kumimoji="1" lang="ja-JP" altLang="en-US" sz="2000" dirty="0"/>
                        <a:t>衛生兵</a:t>
                      </a:r>
                    </a:p>
                  </a:txBody>
                  <a:tcPr/>
                </a:tc>
                <a:tc>
                  <a:txBody>
                    <a:bodyPr/>
                    <a:lstStyle/>
                    <a:p>
                      <a:pPr algn="r"/>
                      <a:r>
                        <a:rPr kumimoji="1" lang="en-US" altLang="ja-JP" sz="2000" dirty="0"/>
                        <a:t>36.5%</a:t>
                      </a:r>
                      <a:endParaRPr kumimoji="1" lang="ja-JP" altLang="en-US" sz="2000" dirty="0"/>
                    </a:p>
                  </a:txBody>
                  <a:tcPr/>
                </a:tc>
                <a:tc>
                  <a:txBody>
                    <a:bodyPr/>
                    <a:lstStyle/>
                    <a:p>
                      <a:pPr algn="r"/>
                      <a:r>
                        <a:rPr kumimoji="1" lang="en-US" altLang="ja-JP" sz="2000" dirty="0"/>
                        <a:t>1.0%</a:t>
                      </a:r>
                      <a:endParaRPr kumimoji="1" lang="ja-JP" altLang="en-US" sz="2000" dirty="0"/>
                    </a:p>
                  </a:txBody>
                  <a:tcPr/>
                </a:tc>
                <a:tc>
                  <a:txBody>
                    <a:bodyPr/>
                    <a:lstStyle/>
                    <a:p>
                      <a:pPr algn="r"/>
                      <a:r>
                        <a:rPr kumimoji="1" lang="en-US" altLang="ja-JP" sz="2000" dirty="0">
                          <a:solidFill>
                            <a:srgbClr val="FF0000"/>
                          </a:solidFill>
                        </a:rPr>
                        <a:t>25.4%</a:t>
                      </a:r>
                      <a:endParaRPr kumimoji="1" lang="ja-JP" altLang="en-US" sz="2000" dirty="0">
                        <a:solidFill>
                          <a:srgbClr val="FF0000"/>
                        </a:solidFill>
                      </a:endParaRPr>
                    </a:p>
                  </a:txBody>
                  <a:tcPr/>
                </a:tc>
                <a:extLst>
                  <a:ext uri="{0D108BD9-81ED-4DB2-BD59-A6C34878D82A}">
                    <a16:rowId xmlns:a16="http://schemas.microsoft.com/office/drawing/2014/main" val="10001"/>
                  </a:ext>
                </a:extLst>
              </a:tr>
              <a:tr h="370840">
                <a:tc>
                  <a:txBody>
                    <a:bodyPr/>
                    <a:lstStyle/>
                    <a:p>
                      <a:r>
                        <a:rPr kumimoji="1" lang="en-US" altLang="ja-JP" sz="2000" kern="1200" dirty="0">
                          <a:effectLst/>
                        </a:rPr>
                        <a:t>Registered Nurse</a:t>
                      </a:r>
                      <a:endParaRPr kumimoji="1" lang="ja-JP" altLang="ja-JP" sz="2000" kern="1200" dirty="0">
                        <a:effectLst/>
                      </a:endParaRPr>
                    </a:p>
                    <a:p>
                      <a:r>
                        <a:rPr kumimoji="1" lang="ja-JP" altLang="ja-JP" sz="2000" kern="1200" dirty="0">
                          <a:effectLst/>
                        </a:rPr>
                        <a:t>（正看護師）</a:t>
                      </a:r>
                      <a:r>
                        <a:rPr lang="ja-JP" altLang="ja-JP" sz="2000" dirty="0">
                          <a:effectLst/>
                        </a:rPr>
                        <a:t> </a:t>
                      </a:r>
                      <a:endParaRPr kumimoji="1" lang="ja-JP" altLang="en-US" sz="2000" dirty="0"/>
                    </a:p>
                  </a:txBody>
                  <a:tcPr/>
                </a:tc>
                <a:tc>
                  <a:txBody>
                    <a:bodyPr/>
                    <a:lstStyle/>
                    <a:p>
                      <a:pPr algn="r"/>
                      <a:r>
                        <a:rPr kumimoji="1" lang="en-US" altLang="ja-JP" sz="2000" dirty="0"/>
                        <a:t>3.0%</a:t>
                      </a:r>
                      <a:endParaRPr kumimoji="1" lang="ja-JP" altLang="en-US" sz="2000" dirty="0"/>
                    </a:p>
                  </a:txBody>
                  <a:tcPr/>
                </a:tc>
                <a:tc>
                  <a:txBody>
                    <a:bodyPr/>
                    <a:lstStyle/>
                    <a:p>
                      <a:pPr algn="r"/>
                      <a:r>
                        <a:rPr kumimoji="1" lang="en-US" altLang="ja-JP" sz="2000" dirty="0"/>
                        <a:t>17.7%</a:t>
                      </a:r>
                      <a:endParaRPr kumimoji="1" lang="ja-JP" altLang="en-US" sz="2000" dirty="0"/>
                    </a:p>
                  </a:txBody>
                  <a:tcPr/>
                </a:tc>
                <a:tc>
                  <a:txBody>
                    <a:bodyPr/>
                    <a:lstStyle/>
                    <a:p>
                      <a:pPr algn="r"/>
                      <a:r>
                        <a:rPr kumimoji="1" lang="en-US" altLang="ja-JP" sz="2000" dirty="0"/>
                        <a:t>7.5%</a:t>
                      </a:r>
                      <a:endParaRPr kumimoji="1" lang="ja-JP" altLang="en-US" sz="2000" dirty="0"/>
                    </a:p>
                  </a:txBody>
                  <a:tcPr/>
                </a:tc>
                <a:extLst>
                  <a:ext uri="{0D108BD9-81ED-4DB2-BD59-A6C34878D82A}">
                    <a16:rowId xmlns:a16="http://schemas.microsoft.com/office/drawing/2014/main" val="10002"/>
                  </a:ext>
                </a:extLst>
              </a:tr>
              <a:tr h="370840">
                <a:tc>
                  <a:txBody>
                    <a:bodyPr/>
                    <a:lstStyle/>
                    <a:p>
                      <a:r>
                        <a:rPr kumimoji="1" lang="ja-JP" altLang="ja-JP" sz="2000" kern="1200" dirty="0">
                          <a:effectLst/>
                        </a:rPr>
                        <a:t>セラピスト／技師</a:t>
                      </a:r>
                      <a:r>
                        <a:rPr lang="ja-JP" altLang="ja-JP" sz="2000" dirty="0">
                          <a:effectLst/>
                        </a:rPr>
                        <a:t> </a:t>
                      </a:r>
                      <a:endParaRPr kumimoji="1" lang="ja-JP" altLang="en-US" sz="2000" dirty="0"/>
                    </a:p>
                  </a:txBody>
                  <a:tcPr/>
                </a:tc>
                <a:tc>
                  <a:txBody>
                    <a:bodyPr/>
                    <a:lstStyle/>
                    <a:p>
                      <a:pPr algn="r"/>
                      <a:r>
                        <a:rPr kumimoji="1" lang="en-US" altLang="ja-JP" sz="2000" dirty="0"/>
                        <a:t>18.5%</a:t>
                      </a:r>
                      <a:endParaRPr kumimoji="1" lang="ja-JP" altLang="en-US" sz="2000" dirty="0"/>
                    </a:p>
                  </a:txBody>
                  <a:tcPr/>
                </a:tc>
                <a:tc>
                  <a:txBody>
                    <a:bodyPr/>
                    <a:lstStyle/>
                    <a:p>
                      <a:pPr algn="r"/>
                      <a:r>
                        <a:rPr kumimoji="1" lang="en-US" altLang="ja-JP" sz="2000" dirty="0"/>
                        <a:t>21.4%</a:t>
                      </a:r>
                      <a:endParaRPr kumimoji="1" lang="ja-JP" altLang="en-US" sz="2000" dirty="0"/>
                    </a:p>
                  </a:txBody>
                  <a:tcPr/>
                </a:tc>
                <a:tc>
                  <a:txBody>
                    <a:bodyPr/>
                    <a:lstStyle/>
                    <a:p>
                      <a:pPr algn="r"/>
                      <a:r>
                        <a:rPr kumimoji="1" lang="en-US" altLang="ja-JP" sz="2000" dirty="0">
                          <a:solidFill>
                            <a:srgbClr val="FF0000"/>
                          </a:solidFill>
                        </a:rPr>
                        <a:t>19.4%</a:t>
                      </a:r>
                      <a:endParaRPr kumimoji="1" lang="ja-JP" altLang="en-US" sz="2000" dirty="0">
                        <a:solidFill>
                          <a:srgbClr val="FF0000"/>
                        </a:solidFill>
                      </a:endParaRPr>
                    </a:p>
                  </a:txBody>
                  <a:tcPr/>
                </a:tc>
                <a:extLst>
                  <a:ext uri="{0D108BD9-81ED-4DB2-BD59-A6C34878D82A}">
                    <a16:rowId xmlns:a16="http://schemas.microsoft.com/office/drawing/2014/main" val="10003"/>
                  </a:ext>
                </a:extLst>
              </a:tr>
              <a:tr h="370840">
                <a:tc>
                  <a:txBody>
                    <a:bodyPr/>
                    <a:lstStyle/>
                    <a:p>
                      <a:r>
                        <a:rPr kumimoji="1" lang="en-US" altLang="ja-JP" sz="2000" kern="1200" dirty="0">
                          <a:effectLst/>
                        </a:rPr>
                        <a:t>LPN</a:t>
                      </a:r>
                    </a:p>
                    <a:p>
                      <a:r>
                        <a:rPr kumimoji="1" lang="ja-JP" altLang="ja-JP" sz="2000" kern="1200" dirty="0">
                          <a:effectLst/>
                        </a:rPr>
                        <a:t>（実務看護師）</a:t>
                      </a:r>
                      <a:r>
                        <a:rPr lang="ja-JP" altLang="ja-JP" sz="2000" dirty="0">
                          <a:effectLst/>
                        </a:rPr>
                        <a:t> </a:t>
                      </a:r>
                      <a:endParaRPr kumimoji="1" lang="ja-JP" altLang="en-US" sz="2000" dirty="0"/>
                    </a:p>
                  </a:txBody>
                  <a:tcPr/>
                </a:tc>
                <a:tc>
                  <a:txBody>
                    <a:bodyPr/>
                    <a:lstStyle/>
                    <a:p>
                      <a:pPr algn="r"/>
                      <a:r>
                        <a:rPr kumimoji="1" lang="en-US" altLang="ja-JP" sz="2000" dirty="0"/>
                        <a:t>3.5%</a:t>
                      </a:r>
                      <a:endParaRPr kumimoji="1" lang="ja-JP" altLang="en-US" sz="2000" dirty="0"/>
                    </a:p>
                  </a:txBody>
                  <a:tcPr/>
                </a:tc>
                <a:tc>
                  <a:txBody>
                    <a:bodyPr/>
                    <a:lstStyle/>
                    <a:p>
                      <a:pPr algn="r"/>
                      <a:r>
                        <a:rPr kumimoji="1" lang="en-US" altLang="ja-JP" sz="2000" dirty="0"/>
                        <a:t>3.4%</a:t>
                      </a:r>
                      <a:endParaRPr kumimoji="1" lang="ja-JP" altLang="en-US" sz="2000" dirty="0"/>
                    </a:p>
                  </a:txBody>
                  <a:tcPr/>
                </a:tc>
                <a:tc>
                  <a:txBody>
                    <a:bodyPr/>
                    <a:lstStyle/>
                    <a:p>
                      <a:pPr algn="r"/>
                      <a:r>
                        <a:rPr kumimoji="1" lang="en-US" altLang="ja-JP" sz="2000" dirty="0"/>
                        <a:t>3.5%</a:t>
                      </a:r>
                      <a:endParaRPr kumimoji="1" lang="ja-JP" altLang="en-US" sz="2000" dirty="0"/>
                    </a:p>
                  </a:txBody>
                  <a:tcPr/>
                </a:tc>
                <a:extLst>
                  <a:ext uri="{0D108BD9-81ED-4DB2-BD59-A6C34878D82A}">
                    <a16:rowId xmlns:a16="http://schemas.microsoft.com/office/drawing/2014/main" val="10004"/>
                  </a:ext>
                </a:extLst>
              </a:tr>
              <a:tr h="370840">
                <a:tc>
                  <a:txBody>
                    <a:bodyPr/>
                    <a:lstStyle/>
                    <a:p>
                      <a:r>
                        <a:rPr kumimoji="1" lang="ja-JP" altLang="ja-JP" sz="2000" kern="1200" dirty="0">
                          <a:effectLst/>
                        </a:rPr>
                        <a:t>雑役係</a:t>
                      </a:r>
                      <a:endParaRPr kumimoji="1" lang="en-US" altLang="ja-JP" sz="2000" kern="1200" dirty="0">
                        <a:effectLst/>
                      </a:endParaRPr>
                    </a:p>
                    <a:p>
                      <a:r>
                        <a:rPr kumimoji="1" lang="ja-JP" altLang="ja-JP" sz="2000" kern="1200" dirty="0">
                          <a:effectLst/>
                        </a:rPr>
                        <a:t>／看護助手</a:t>
                      </a:r>
                      <a:r>
                        <a:rPr lang="ja-JP" altLang="ja-JP" sz="2000" dirty="0">
                          <a:effectLst/>
                        </a:rPr>
                        <a:t> </a:t>
                      </a:r>
                      <a:endParaRPr kumimoji="1" lang="ja-JP" altLang="en-US" sz="2000" dirty="0"/>
                    </a:p>
                  </a:txBody>
                  <a:tcPr/>
                </a:tc>
                <a:tc>
                  <a:txBody>
                    <a:bodyPr/>
                    <a:lstStyle/>
                    <a:p>
                      <a:pPr algn="r"/>
                      <a:r>
                        <a:rPr kumimoji="1" lang="en-US" altLang="ja-JP" sz="2000" dirty="0"/>
                        <a:t>9.8%</a:t>
                      </a:r>
                      <a:endParaRPr kumimoji="1" lang="ja-JP" altLang="en-US" sz="2000" dirty="0"/>
                    </a:p>
                  </a:txBody>
                  <a:tcPr/>
                </a:tc>
                <a:tc>
                  <a:txBody>
                    <a:bodyPr/>
                    <a:lstStyle/>
                    <a:p>
                      <a:pPr algn="r"/>
                      <a:r>
                        <a:rPr kumimoji="1" lang="en-US" altLang="ja-JP" sz="2000" dirty="0"/>
                        <a:t>14.8%</a:t>
                      </a:r>
                      <a:endParaRPr kumimoji="1" lang="ja-JP" altLang="en-US" sz="2000" dirty="0"/>
                    </a:p>
                  </a:txBody>
                  <a:tcPr/>
                </a:tc>
                <a:tc>
                  <a:txBody>
                    <a:bodyPr/>
                    <a:lstStyle/>
                    <a:p>
                      <a:pPr algn="r"/>
                      <a:r>
                        <a:rPr kumimoji="1" lang="en-US" altLang="ja-JP" sz="2000" dirty="0"/>
                        <a:t>11.4%</a:t>
                      </a:r>
                      <a:endParaRPr kumimoji="1" lang="ja-JP" altLang="en-US" sz="2000" dirty="0"/>
                    </a:p>
                  </a:txBody>
                  <a:tcPr/>
                </a:tc>
                <a:extLst>
                  <a:ext uri="{0D108BD9-81ED-4DB2-BD59-A6C34878D82A}">
                    <a16:rowId xmlns:a16="http://schemas.microsoft.com/office/drawing/2014/main" val="10005"/>
                  </a:ext>
                </a:extLst>
              </a:tr>
              <a:tr h="370840">
                <a:tc>
                  <a:txBody>
                    <a:bodyPr/>
                    <a:lstStyle/>
                    <a:p>
                      <a:r>
                        <a:rPr kumimoji="1" lang="ja-JP" altLang="ja-JP" sz="2000" kern="1200" dirty="0">
                          <a:effectLst/>
                        </a:rPr>
                        <a:t>その他医療職</a:t>
                      </a:r>
                      <a:r>
                        <a:rPr lang="ja-JP" altLang="ja-JP" sz="2000" dirty="0">
                          <a:effectLst/>
                        </a:rPr>
                        <a:t> </a:t>
                      </a:r>
                      <a:endParaRPr kumimoji="1" lang="ja-JP" altLang="en-US" sz="2000" dirty="0"/>
                    </a:p>
                  </a:txBody>
                  <a:tcPr/>
                </a:tc>
                <a:tc>
                  <a:txBody>
                    <a:bodyPr/>
                    <a:lstStyle/>
                    <a:p>
                      <a:pPr algn="r"/>
                      <a:r>
                        <a:rPr kumimoji="1" lang="ja-JP" altLang="ja-JP" sz="2000" dirty="0"/>
                        <a:t>9</a:t>
                      </a:r>
                      <a:r>
                        <a:rPr kumimoji="1" lang="en-US" altLang="ja-JP" sz="2000" dirty="0"/>
                        <a:t>.8%</a:t>
                      </a:r>
                      <a:endParaRPr kumimoji="1" lang="ja-JP" altLang="en-US" sz="2000" dirty="0"/>
                    </a:p>
                  </a:txBody>
                  <a:tcPr/>
                </a:tc>
                <a:tc>
                  <a:txBody>
                    <a:bodyPr/>
                    <a:lstStyle/>
                    <a:p>
                      <a:pPr algn="r"/>
                      <a:r>
                        <a:rPr kumimoji="1" lang="en-US" altLang="ja-JP" sz="2000" dirty="0"/>
                        <a:t>19.9%</a:t>
                      </a:r>
                      <a:endParaRPr kumimoji="1" lang="ja-JP" altLang="en-US" sz="2000" dirty="0"/>
                    </a:p>
                  </a:txBody>
                  <a:tcPr/>
                </a:tc>
                <a:tc>
                  <a:txBody>
                    <a:bodyPr/>
                    <a:lstStyle/>
                    <a:p>
                      <a:pPr algn="r"/>
                      <a:r>
                        <a:rPr kumimoji="1" lang="en-US" altLang="ja-JP" sz="2000" dirty="0"/>
                        <a:t>13.0%</a:t>
                      </a:r>
                      <a:endParaRPr kumimoji="1" lang="ja-JP" altLang="en-US" sz="2000" dirty="0"/>
                    </a:p>
                  </a:txBody>
                  <a:tcPr/>
                </a:tc>
                <a:extLst>
                  <a:ext uri="{0D108BD9-81ED-4DB2-BD59-A6C34878D82A}">
                    <a16:rowId xmlns:a16="http://schemas.microsoft.com/office/drawing/2014/main" val="10006"/>
                  </a:ext>
                </a:extLst>
              </a:tr>
              <a:tr h="370840">
                <a:tc>
                  <a:txBody>
                    <a:bodyPr/>
                    <a:lstStyle/>
                    <a:p>
                      <a:r>
                        <a:rPr kumimoji="1" lang="ja-JP" altLang="ja-JP" sz="2000" kern="1200" dirty="0">
                          <a:effectLst/>
                        </a:rPr>
                        <a:t>医学校志望者</a:t>
                      </a:r>
                      <a:r>
                        <a:rPr lang="ja-JP" altLang="ja-JP" sz="2000" dirty="0">
                          <a:effectLst/>
                        </a:rPr>
                        <a:t> </a:t>
                      </a:r>
                      <a:endParaRPr kumimoji="1" lang="ja-JP" altLang="en-US" sz="2000" dirty="0"/>
                    </a:p>
                  </a:txBody>
                  <a:tcPr/>
                </a:tc>
                <a:tc>
                  <a:txBody>
                    <a:bodyPr/>
                    <a:lstStyle/>
                    <a:p>
                      <a:pPr algn="r"/>
                      <a:r>
                        <a:rPr kumimoji="1" lang="en-US" altLang="ja-JP" sz="2000" dirty="0"/>
                        <a:t>15.6%</a:t>
                      </a:r>
                      <a:endParaRPr kumimoji="1" lang="ja-JP" altLang="en-US" sz="2000" dirty="0"/>
                    </a:p>
                  </a:txBody>
                  <a:tcPr/>
                </a:tc>
                <a:tc>
                  <a:txBody>
                    <a:bodyPr/>
                    <a:lstStyle/>
                    <a:p>
                      <a:pPr algn="r"/>
                      <a:r>
                        <a:rPr kumimoji="1" lang="en-US" altLang="ja-JP" sz="2000" dirty="0"/>
                        <a:t>10.3%</a:t>
                      </a:r>
                      <a:endParaRPr kumimoji="1" lang="ja-JP" altLang="en-US" sz="2000" dirty="0"/>
                    </a:p>
                  </a:txBody>
                  <a:tcPr/>
                </a:tc>
                <a:tc>
                  <a:txBody>
                    <a:bodyPr/>
                    <a:lstStyle/>
                    <a:p>
                      <a:pPr algn="r"/>
                      <a:r>
                        <a:rPr kumimoji="1" lang="en-US" altLang="ja-JP" sz="2000" dirty="0">
                          <a:solidFill>
                            <a:srgbClr val="FF0000"/>
                          </a:solidFill>
                        </a:rPr>
                        <a:t>13.9%</a:t>
                      </a:r>
                      <a:endParaRPr kumimoji="1" lang="ja-JP" altLang="en-US" sz="2000" dirty="0">
                        <a:solidFill>
                          <a:srgbClr val="FF0000"/>
                        </a:solidFill>
                      </a:endParaRPr>
                    </a:p>
                  </a:txBody>
                  <a:tcPr/>
                </a:tc>
                <a:extLst>
                  <a:ext uri="{0D108BD9-81ED-4DB2-BD59-A6C34878D82A}">
                    <a16:rowId xmlns:a16="http://schemas.microsoft.com/office/drawing/2014/main" val="10007"/>
                  </a:ext>
                </a:extLst>
              </a:tr>
              <a:tr h="370840">
                <a:tc>
                  <a:txBody>
                    <a:bodyPr/>
                    <a:lstStyle/>
                    <a:p>
                      <a:r>
                        <a:rPr kumimoji="1" lang="ja-JP" altLang="en-US" sz="2000" dirty="0"/>
                        <a:t>学生</a:t>
                      </a:r>
                    </a:p>
                  </a:txBody>
                  <a:tcPr/>
                </a:tc>
                <a:tc>
                  <a:txBody>
                    <a:bodyPr/>
                    <a:lstStyle/>
                    <a:p>
                      <a:pPr algn="r"/>
                      <a:r>
                        <a:rPr kumimoji="1" lang="en-US" altLang="ja-JP" sz="2000" dirty="0"/>
                        <a:t>2.3%</a:t>
                      </a:r>
                      <a:endParaRPr kumimoji="1" lang="ja-JP" altLang="en-US" sz="2000" dirty="0"/>
                    </a:p>
                  </a:txBody>
                  <a:tcPr/>
                </a:tc>
                <a:tc>
                  <a:txBody>
                    <a:bodyPr/>
                    <a:lstStyle/>
                    <a:p>
                      <a:pPr algn="r"/>
                      <a:r>
                        <a:rPr kumimoji="1" lang="en-US" altLang="ja-JP" sz="2000" dirty="0"/>
                        <a:t>8.5%</a:t>
                      </a:r>
                      <a:endParaRPr kumimoji="1" lang="ja-JP" altLang="en-US" sz="2000" dirty="0"/>
                    </a:p>
                  </a:txBody>
                  <a:tcPr/>
                </a:tc>
                <a:tc>
                  <a:txBody>
                    <a:bodyPr/>
                    <a:lstStyle/>
                    <a:p>
                      <a:pPr algn="r"/>
                      <a:r>
                        <a:rPr kumimoji="1" lang="en-US" altLang="ja-JP" sz="2000" dirty="0"/>
                        <a:t>4.3%</a:t>
                      </a:r>
                      <a:endParaRPr kumimoji="1" lang="ja-JP" altLang="en-US" sz="2000" dirty="0"/>
                    </a:p>
                  </a:txBody>
                  <a:tcPr/>
                </a:tc>
                <a:extLst>
                  <a:ext uri="{0D108BD9-81ED-4DB2-BD59-A6C34878D82A}">
                    <a16:rowId xmlns:a16="http://schemas.microsoft.com/office/drawing/2014/main" val="10008"/>
                  </a:ext>
                </a:extLst>
              </a:tr>
              <a:tr h="370840">
                <a:tc>
                  <a:txBody>
                    <a:bodyPr/>
                    <a:lstStyle/>
                    <a:p>
                      <a:r>
                        <a:rPr kumimoji="1" lang="ja-JP" altLang="en-US" sz="2000" dirty="0"/>
                        <a:t>医療職以外</a:t>
                      </a:r>
                    </a:p>
                  </a:txBody>
                  <a:tcPr/>
                </a:tc>
                <a:tc>
                  <a:txBody>
                    <a:bodyPr/>
                    <a:lstStyle/>
                    <a:p>
                      <a:pPr algn="r"/>
                      <a:r>
                        <a:rPr kumimoji="1" lang="en-US" altLang="ja-JP" sz="2000" dirty="0"/>
                        <a:t>1.0%</a:t>
                      </a:r>
                      <a:endParaRPr kumimoji="1" lang="ja-JP" altLang="en-US" sz="2000" dirty="0"/>
                    </a:p>
                  </a:txBody>
                  <a:tcPr/>
                </a:tc>
                <a:tc>
                  <a:txBody>
                    <a:bodyPr/>
                    <a:lstStyle/>
                    <a:p>
                      <a:pPr algn="r"/>
                      <a:r>
                        <a:rPr kumimoji="1" lang="en-US" altLang="ja-JP" sz="2000" dirty="0"/>
                        <a:t>3.1%</a:t>
                      </a:r>
                      <a:endParaRPr kumimoji="1" lang="ja-JP" altLang="en-US" sz="2000" dirty="0"/>
                    </a:p>
                  </a:txBody>
                  <a:tcPr/>
                </a:tc>
                <a:tc>
                  <a:txBody>
                    <a:bodyPr/>
                    <a:lstStyle/>
                    <a:p>
                      <a:pPr algn="r"/>
                      <a:r>
                        <a:rPr kumimoji="1" lang="en-US" altLang="ja-JP" sz="2000" dirty="0"/>
                        <a:t>1.7%</a:t>
                      </a:r>
                      <a:endParaRPr kumimoji="1" lang="ja-JP" altLang="en-US" sz="2000" dirty="0"/>
                    </a:p>
                  </a:txBody>
                  <a:tcPr/>
                </a:tc>
                <a:extLst>
                  <a:ext uri="{0D108BD9-81ED-4DB2-BD59-A6C34878D82A}">
                    <a16:rowId xmlns:a16="http://schemas.microsoft.com/office/drawing/2014/main" val="10009"/>
                  </a:ext>
                </a:extLst>
              </a:tr>
            </a:tbl>
          </a:graphicData>
        </a:graphic>
      </p:graphicFrame>
      <p:sp>
        <p:nvSpPr>
          <p:cNvPr id="6" name="テキスト ボックス 5"/>
          <p:cNvSpPr txBox="1"/>
          <p:nvPr/>
        </p:nvSpPr>
        <p:spPr>
          <a:xfrm>
            <a:off x="467544" y="6457890"/>
            <a:ext cx="827269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※1990</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年代半ばを境に男女の割合が逆転。現在では</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67.2</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％が女性である。</a:t>
            </a:r>
          </a:p>
        </p:txBody>
      </p:sp>
    </p:spTree>
    <p:extLst>
      <p:ext uri="{BB962C8B-B14F-4D97-AF65-F5344CB8AC3E}">
        <p14:creationId xmlns:p14="http://schemas.microsoft.com/office/powerpoint/2010/main" val="4051887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それぞれの志望動機</a:t>
            </a:r>
          </a:p>
        </p:txBody>
      </p:sp>
      <p:sp>
        <p:nvSpPr>
          <p:cNvPr id="3" name="コンテンツ プレースホルダー 2"/>
          <p:cNvSpPr>
            <a:spLocks noGrp="1"/>
          </p:cNvSpPr>
          <p:nvPr>
            <p:ph idx="1"/>
          </p:nvPr>
        </p:nvSpPr>
        <p:spPr>
          <a:xfrm>
            <a:off x="251520" y="1600200"/>
            <a:ext cx="8435280" cy="4525963"/>
          </a:xfrm>
        </p:spPr>
        <p:txBody>
          <a:bodyPr>
            <a:normAutofit/>
          </a:bodyPr>
          <a:lstStyle/>
          <a:p>
            <a:pPr marL="0" indent="0">
              <a:buNone/>
            </a:pPr>
            <a:r>
              <a:rPr lang="ja-JP" altLang="en-US" dirty="0">
                <a:solidFill>
                  <a:schemeClr val="accent4">
                    <a:lumMod val="75000"/>
                  </a:schemeClr>
                </a:solidFill>
              </a:rPr>
              <a:t>正看護師（</a:t>
            </a:r>
            <a:r>
              <a:rPr lang="en-US" altLang="ja-JP" dirty="0">
                <a:solidFill>
                  <a:schemeClr val="accent4">
                    <a:lumMod val="75000"/>
                  </a:schemeClr>
                </a:solidFill>
              </a:rPr>
              <a:t>Registered</a:t>
            </a:r>
            <a:r>
              <a:rPr lang="ja-JP" altLang="en-US" dirty="0">
                <a:solidFill>
                  <a:schemeClr val="accent4">
                    <a:lumMod val="75000"/>
                  </a:schemeClr>
                </a:solidFill>
              </a:rPr>
              <a:t> </a:t>
            </a:r>
            <a:r>
              <a:rPr lang="en-US" altLang="ja-JP" dirty="0">
                <a:solidFill>
                  <a:schemeClr val="accent4">
                    <a:lumMod val="75000"/>
                  </a:schemeClr>
                </a:solidFill>
              </a:rPr>
              <a:t>Nurse</a:t>
            </a:r>
            <a:r>
              <a:rPr lang="ja-JP" altLang="en-US" dirty="0">
                <a:solidFill>
                  <a:schemeClr val="accent4">
                    <a:lumMod val="75000"/>
                  </a:schemeClr>
                </a:solidFill>
              </a:rPr>
              <a:t>）</a:t>
            </a:r>
            <a:endParaRPr lang="en-US" altLang="ja-JP" dirty="0">
              <a:solidFill>
                <a:schemeClr val="accent4">
                  <a:lumMod val="75000"/>
                </a:schemeClr>
              </a:solidFill>
            </a:endParaRPr>
          </a:p>
          <a:p>
            <a:r>
              <a:rPr lang="ja-JP" altLang="ja-JP" dirty="0"/>
              <a:t>「できる仕事が限られてしまう。診察をしたいが，求められるのは愛を与えること。自分がベビーシッターのように感じられてしまう。</a:t>
            </a:r>
            <a:r>
              <a:rPr lang="ja-JP" altLang="en-US" dirty="0"/>
              <a:t>」</a:t>
            </a:r>
            <a:endParaRPr lang="en-US" altLang="ja-JP" dirty="0"/>
          </a:p>
          <a:p>
            <a:r>
              <a:rPr lang="ja-JP" altLang="en-US" dirty="0"/>
              <a:t>「</a:t>
            </a:r>
            <a:r>
              <a:rPr lang="ja-JP" altLang="ja-JP" dirty="0"/>
              <a:t>主任になったことでペーパーワークが増え</a:t>
            </a:r>
            <a:r>
              <a:rPr lang="ja-JP" altLang="en-US" dirty="0"/>
              <a:t>た</a:t>
            </a:r>
            <a:r>
              <a:rPr lang="ja-JP" altLang="ja-JP" dirty="0"/>
              <a:t>」</a:t>
            </a:r>
            <a:endParaRPr lang="en-US" altLang="ja-JP" dirty="0"/>
          </a:p>
          <a:p>
            <a:r>
              <a:rPr lang="ja-JP" altLang="ja-JP" dirty="0"/>
              <a:t>「医学についてもっと学びたい。看護師の仕事はルーティンで，修士号をとっても変わらな</a:t>
            </a:r>
            <a:r>
              <a:rPr lang="ja-JP" altLang="en-US" dirty="0"/>
              <a:t>かった</a:t>
            </a:r>
            <a:r>
              <a:rPr lang="ja-JP" altLang="ja-JP" dirty="0"/>
              <a:t>」 </a:t>
            </a:r>
            <a:endParaRPr kumimoji="1" lang="ja-JP" altLang="en-US" dirty="0"/>
          </a:p>
        </p:txBody>
      </p:sp>
    </p:spTree>
    <p:extLst>
      <p:ext uri="{BB962C8B-B14F-4D97-AF65-F5344CB8AC3E}">
        <p14:creationId xmlns:p14="http://schemas.microsoft.com/office/powerpoint/2010/main" val="4078307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それぞれの志望動機</a:t>
            </a:r>
          </a:p>
        </p:txBody>
      </p:sp>
      <p:sp>
        <p:nvSpPr>
          <p:cNvPr id="3" name="コンテンツ プレースホルダー 2"/>
          <p:cNvSpPr>
            <a:spLocks noGrp="1"/>
          </p:cNvSpPr>
          <p:nvPr>
            <p:ph idx="1"/>
          </p:nvPr>
        </p:nvSpPr>
        <p:spPr/>
        <p:txBody>
          <a:bodyPr/>
          <a:lstStyle/>
          <a:p>
            <a:pPr marL="0" indent="0">
              <a:buNone/>
            </a:pPr>
            <a:r>
              <a:rPr lang="ja-JP" altLang="ja-JP" dirty="0">
                <a:solidFill>
                  <a:srgbClr val="951414"/>
                </a:solidFill>
              </a:rPr>
              <a:t>臨床検査技師</a:t>
            </a:r>
            <a:endParaRPr lang="en-US" altLang="ja-JP" dirty="0">
              <a:solidFill>
                <a:srgbClr val="951414"/>
              </a:solidFill>
            </a:endParaRPr>
          </a:p>
          <a:p>
            <a:r>
              <a:rPr lang="ja-JP" altLang="ja-JP" dirty="0"/>
              <a:t>「患者との接点がなく，自分が検査をした患者がその後どうなったのかわからないので</a:t>
            </a:r>
            <a:r>
              <a:rPr lang="ja-JP" altLang="en-US" dirty="0"/>
              <a:t>、</a:t>
            </a:r>
            <a:r>
              <a:rPr lang="ja-JP" altLang="ja-JP" dirty="0"/>
              <a:t>やりがいがなかった」 </a:t>
            </a:r>
            <a:endParaRPr lang="en-US" altLang="ja-JP" dirty="0"/>
          </a:p>
          <a:p>
            <a:endParaRPr lang="en-US" altLang="ja-JP" dirty="0"/>
          </a:p>
          <a:p>
            <a:pPr marL="0" indent="0">
              <a:buNone/>
            </a:pPr>
            <a:r>
              <a:rPr lang="ja-JP" altLang="en-US" dirty="0">
                <a:solidFill>
                  <a:srgbClr val="951414"/>
                </a:solidFill>
              </a:rPr>
              <a:t>医学校進学希望者</a:t>
            </a:r>
            <a:endParaRPr lang="en-US" altLang="ja-JP" dirty="0">
              <a:solidFill>
                <a:srgbClr val="951414"/>
              </a:solidFill>
            </a:endParaRPr>
          </a:p>
          <a:p>
            <a:pPr>
              <a:buFont typeface="Arial"/>
              <a:buChar char="•"/>
            </a:pPr>
            <a:r>
              <a:rPr lang="ja-JP" altLang="en-US" dirty="0"/>
              <a:t>妥協の末に選んだ</a:t>
            </a:r>
            <a:r>
              <a:rPr lang="en-US" altLang="ja-JP" dirty="0"/>
              <a:t>PA</a:t>
            </a:r>
            <a:r>
              <a:rPr lang="ja-JP" altLang="en-US" dirty="0"/>
              <a:t>だが、いずれステイタスはないが責任はある仕事だと気づく。</a:t>
            </a:r>
            <a:endParaRPr lang="en-US" altLang="ja-JP" dirty="0"/>
          </a:p>
        </p:txBody>
      </p:sp>
    </p:spTree>
    <p:extLst>
      <p:ext uri="{BB962C8B-B14F-4D97-AF65-F5344CB8AC3E}">
        <p14:creationId xmlns:p14="http://schemas.microsoft.com/office/powerpoint/2010/main" val="1687012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コミュニケーションの重要性</a:t>
            </a:r>
          </a:p>
        </p:txBody>
      </p:sp>
      <p:sp>
        <p:nvSpPr>
          <p:cNvPr id="3" name="コンテンツ プレースホルダー 2"/>
          <p:cNvSpPr>
            <a:spLocks noGrp="1"/>
          </p:cNvSpPr>
          <p:nvPr>
            <p:ph idx="1"/>
          </p:nvPr>
        </p:nvSpPr>
        <p:spPr>
          <a:xfrm>
            <a:off x="457200" y="1600200"/>
            <a:ext cx="8229600" cy="4997152"/>
          </a:xfrm>
        </p:spPr>
        <p:txBody>
          <a:bodyPr>
            <a:normAutofit fontScale="92500" lnSpcReduction="10000"/>
          </a:bodyPr>
          <a:lstStyle/>
          <a:p>
            <a:pPr marL="0" indent="0">
              <a:buNone/>
            </a:pPr>
            <a:r>
              <a:rPr lang="en-US" altLang="ja-JP" dirty="0">
                <a:solidFill>
                  <a:schemeClr val="accent3">
                    <a:lumMod val="75000"/>
                  </a:schemeClr>
                </a:solidFill>
              </a:rPr>
              <a:t>PA</a:t>
            </a:r>
            <a:r>
              <a:rPr lang="ja-JP" altLang="ja-JP" dirty="0">
                <a:solidFill>
                  <a:schemeClr val="accent3">
                    <a:lumMod val="75000"/>
                  </a:schemeClr>
                </a:solidFill>
              </a:rPr>
              <a:t>が生まれた時代</a:t>
            </a:r>
            <a:endParaRPr lang="en-US" altLang="ja-JP" dirty="0">
              <a:solidFill>
                <a:schemeClr val="accent3">
                  <a:lumMod val="75000"/>
                </a:schemeClr>
              </a:solidFill>
            </a:endParaRPr>
          </a:p>
          <a:p>
            <a:pPr marL="0" indent="0">
              <a:buNone/>
            </a:pPr>
            <a:r>
              <a:rPr lang="ja-JP" altLang="en-US" dirty="0">
                <a:solidFill>
                  <a:schemeClr val="accent3">
                    <a:lumMod val="75000"/>
                  </a:schemeClr>
                </a:solidFill>
              </a:rPr>
              <a:t>＝</a:t>
            </a:r>
            <a:r>
              <a:rPr lang="ja-JP" altLang="ja-JP" dirty="0">
                <a:solidFill>
                  <a:schemeClr val="accent3">
                    <a:lumMod val="75000"/>
                  </a:schemeClr>
                </a:solidFill>
              </a:rPr>
              <a:t>医療におけるコミュニケーションの役割</a:t>
            </a:r>
            <a:r>
              <a:rPr lang="ja-JP" altLang="en-US" dirty="0">
                <a:solidFill>
                  <a:schemeClr val="accent3">
                    <a:lumMod val="75000"/>
                  </a:schemeClr>
                </a:solidFill>
              </a:rPr>
              <a:t>が</a:t>
            </a:r>
            <a:r>
              <a:rPr lang="ja-JP" altLang="ja-JP" dirty="0">
                <a:solidFill>
                  <a:schemeClr val="accent3">
                    <a:lumMod val="75000"/>
                  </a:schemeClr>
                </a:solidFill>
              </a:rPr>
              <a:t>高まっ</a:t>
            </a:r>
            <a:endParaRPr lang="en-US" altLang="ja-JP" dirty="0">
              <a:solidFill>
                <a:schemeClr val="accent3">
                  <a:lumMod val="75000"/>
                </a:schemeClr>
              </a:solidFill>
            </a:endParaRPr>
          </a:p>
          <a:p>
            <a:pPr marL="0" indent="0">
              <a:buNone/>
            </a:pPr>
            <a:r>
              <a:rPr lang="ja-JP" altLang="ja-JP" dirty="0">
                <a:solidFill>
                  <a:schemeClr val="accent3">
                    <a:lumMod val="75000"/>
                  </a:schemeClr>
                </a:solidFill>
              </a:rPr>
              <a:t>　た時代</a:t>
            </a:r>
            <a:endParaRPr lang="en-US" altLang="ja-JP" dirty="0"/>
          </a:p>
          <a:p>
            <a:pPr marL="514350" indent="-514350">
              <a:buFont typeface="+mj-ea"/>
              <a:buAutoNum type="circleNumDbPlain"/>
            </a:pPr>
            <a:r>
              <a:rPr lang="ja-JP" altLang="ja-JP" sz="2800" dirty="0"/>
              <a:t>医療</a:t>
            </a:r>
            <a:r>
              <a:rPr lang="ja-JP" altLang="en-US" sz="2800" dirty="0"/>
              <a:t>の</a:t>
            </a:r>
            <a:r>
              <a:rPr lang="ja-JP" altLang="ja-JP" sz="2800" dirty="0"/>
              <a:t>専門化</a:t>
            </a:r>
            <a:r>
              <a:rPr lang="ja-JP" altLang="en-US" sz="2800" dirty="0"/>
              <a:t>に伴う</a:t>
            </a:r>
            <a:r>
              <a:rPr lang="ja-JP" altLang="ja-JP" sz="2800" dirty="0"/>
              <a:t>多職種連携</a:t>
            </a:r>
            <a:r>
              <a:rPr lang="ja-JP" altLang="en-US" sz="2800" dirty="0"/>
              <a:t>の</a:t>
            </a:r>
            <a:r>
              <a:rPr lang="ja-JP" altLang="ja-JP" sz="2800" dirty="0"/>
              <a:t>必要</a:t>
            </a:r>
            <a:r>
              <a:rPr lang="ja-JP" altLang="en-US" sz="2800" dirty="0"/>
              <a:t>性</a:t>
            </a:r>
            <a:endParaRPr lang="en-US" altLang="ja-JP" sz="2800" dirty="0"/>
          </a:p>
          <a:p>
            <a:pPr marL="514350" indent="-514350">
              <a:buFont typeface="+mj-ea"/>
              <a:buAutoNum type="circleNumDbPlain"/>
            </a:pPr>
            <a:r>
              <a:rPr lang="ja-JP" altLang="ja-JP" sz="2800" dirty="0"/>
              <a:t>人手不足</a:t>
            </a:r>
            <a:r>
              <a:rPr lang="ja-JP" altLang="en-US" sz="2800" dirty="0"/>
              <a:t>から</a:t>
            </a:r>
            <a:r>
              <a:rPr lang="ja-JP" altLang="ja-JP" sz="2800" dirty="0"/>
              <a:t>医師が丁寧にコミュニケーションをすることが物理的に</a:t>
            </a:r>
            <a:r>
              <a:rPr lang="ja-JP" altLang="en-US" sz="2800" dirty="0"/>
              <a:t>困難</a:t>
            </a:r>
            <a:endParaRPr lang="en-US" altLang="ja-JP" sz="2800" dirty="0"/>
          </a:p>
          <a:p>
            <a:pPr marL="514350" indent="-514350">
              <a:buFont typeface="+mj-ea"/>
              <a:buAutoNum type="circleNumDbPlain"/>
            </a:pPr>
            <a:r>
              <a:rPr lang="ja-JP" altLang="ja-JP" sz="2800" dirty="0"/>
              <a:t>患者の権利運動</a:t>
            </a:r>
            <a:r>
              <a:rPr lang="en-US" altLang="ja-JP" sz="2800" dirty="0"/>
              <a:t>→</a:t>
            </a:r>
            <a:r>
              <a:rPr lang="ja-JP" altLang="ja-JP" sz="2800" dirty="0"/>
              <a:t>全人的に扱われることを求める意識</a:t>
            </a:r>
            <a:r>
              <a:rPr lang="ja-JP" altLang="en-US" sz="2800" dirty="0"/>
              <a:t>の</a:t>
            </a:r>
            <a:r>
              <a:rPr lang="ja-JP" altLang="ja-JP" sz="2800" dirty="0"/>
              <a:t>高ま</a:t>
            </a:r>
            <a:r>
              <a:rPr lang="ja-JP" altLang="en-US" sz="2800" dirty="0"/>
              <a:t>り</a:t>
            </a:r>
            <a:endParaRPr lang="en-US" altLang="ja-JP" sz="2800" dirty="0"/>
          </a:p>
          <a:p>
            <a:pPr marL="514350" indent="-514350">
              <a:buFont typeface="+mj-ea"/>
              <a:buAutoNum type="circleNumDbPlain"/>
            </a:pPr>
            <a:r>
              <a:rPr lang="ja-JP" altLang="ja-JP" sz="2800" dirty="0"/>
              <a:t>医療訴訟</a:t>
            </a:r>
            <a:r>
              <a:rPr lang="ja-JP" altLang="en-US" sz="2800" dirty="0"/>
              <a:t>の</a:t>
            </a:r>
            <a:r>
              <a:rPr lang="ja-JP" altLang="ja-JP" sz="2800" dirty="0"/>
              <a:t>増加</a:t>
            </a:r>
            <a:r>
              <a:rPr lang="en-US" altLang="ja-JP" sz="2800" dirty="0"/>
              <a:t>→</a:t>
            </a:r>
            <a:r>
              <a:rPr lang="ja-JP" altLang="en-US" sz="2800" dirty="0"/>
              <a:t>信頼関係の構築が鍵に</a:t>
            </a:r>
            <a:endParaRPr lang="en-US" altLang="ja-JP" sz="2800" dirty="0"/>
          </a:p>
          <a:p>
            <a:pPr marL="0" indent="0">
              <a:buNone/>
            </a:pPr>
            <a:r>
              <a:rPr kumimoji="1" lang="ja-JP" altLang="en-US" sz="2800" dirty="0"/>
              <a:t>　　　　　　　　　　　　　　　　　　　　：　　</a:t>
            </a:r>
            <a:endParaRPr kumimoji="1" lang="en-US" altLang="ja-JP" sz="2800" dirty="0"/>
          </a:p>
          <a:p>
            <a:pPr marL="0" indent="0">
              <a:buNone/>
            </a:pPr>
            <a:r>
              <a:rPr lang="ja-JP" altLang="en-US" sz="2800" dirty="0">
                <a:solidFill>
                  <a:srgbClr val="FF0000"/>
                </a:solidFill>
              </a:rPr>
              <a:t>養成プログラムには対人能力を高めるための科目が多数</a:t>
            </a:r>
            <a:endParaRPr kumimoji="1" lang="ja-JP" altLang="en-US" sz="2800" dirty="0">
              <a:solidFill>
                <a:srgbClr val="FF0000"/>
              </a:solidFill>
            </a:endParaRPr>
          </a:p>
        </p:txBody>
      </p:sp>
    </p:spTree>
    <p:extLst>
      <p:ext uri="{BB962C8B-B14F-4D97-AF65-F5344CB8AC3E}">
        <p14:creationId xmlns:p14="http://schemas.microsoft.com/office/powerpoint/2010/main" val="3439130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外来における患者フローのパターン</a:t>
            </a:r>
          </a:p>
        </p:txBody>
      </p:sp>
      <p:pic>
        <p:nvPicPr>
          <p:cNvPr id="4" name="コンテンツ プレースホルダー 3"/>
          <p:cNvPicPr>
            <a:picLocks noGrp="1" noChangeAspect="1"/>
          </p:cNvPicPr>
          <p:nvPr>
            <p:ph idx="1"/>
          </p:nvPr>
        </p:nvPicPr>
        <p:blipFill>
          <a:blip r:embed="rId2"/>
          <a:srcRect l="-12931" r="-12931"/>
          <a:stretch>
            <a:fillRect/>
          </a:stretch>
        </p:blipFill>
        <p:spPr>
          <a:xfrm>
            <a:off x="-204528" y="1557338"/>
            <a:ext cx="9295239" cy="5112022"/>
          </a:xfrm>
        </p:spPr>
      </p:pic>
    </p:spTree>
    <p:extLst>
      <p:ext uri="{BB962C8B-B14F-4D97-AF65-F5344CB8AC3E}">
        <p14:creationId xmlns:p14="http://schemas.microsoft.com/office/powerpoint/2010/main" val="2654983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r>
              <a:rPr lang="ja-JP" altLang="en-US" dirty="0"/>
              <a:t>外来における疾患別の担当の内訳</a:t>
            </a:r>
            <a:endParaRPr kumimoji="1" lang="ja-JP" altLang="en-US" dirty="0"/>
          </a:p>
        </p:txBody>
      </p:sp>
      <p:graphicFrame>
        <p:nvGraphicFramePr>
          <p:cNvPr id="4" name="コンテンツ プレースホルダー 3"/>
          <p:cNvGraphicFramePr>
            <a:graphicFrameLocks noGrp="1"/>
          </p:cNvGraphicFramePr>
          <p:nvPr>
            <p:ph idx="1"/>
          </p:nvPr>
        </p:nvGraphicFramePr>
        <p:xfrm>
          <a:off x="107504" y="1052736"/>
          <a:ext cx="8784976" cy="5073427"/>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2843808" y="6237312"/>
            <a:ext cx="34478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Duttera</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et al.(1978),p.226</a:t>
            </a:r>
            <a:r>
              <a:rPr kumimoji="1" lang="ja-JP"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より引用</a:t>
            </a:r>
          </a:p>
        </p:txBody>
      </p:sp>
      <p:cxnSp>
        <p:nvCxnSpPr>
          <p:cNvPr id="5" name="直線コネクタ 4"/>
          <p:cNvCxnSpPr/>
          <p:nvPr/>
        </p:nvCxnSpPr>
        <p:spPr>
          <a:xfrm>
            <a:off x="1259632" y="1628800"/>
            <a:ext cx="15841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223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2457"/>
            <a:ext cx="8640960" cy="706090"/>
          </a:xfrm>
        </p:spPr>
        <p:txBody>
          <a:bodyPr>
            <a:noAutofit/>
          </a:bodyPr>
          <a:lstStyle/>
          <a:p>
            <a:r>
              <a:rPr kumimoji="1" lang="ja-JP" altLang="en-US" sz="3200" dirty="0"/>
              <a:t>医師が「</a:t>
            </a:r>
            <a:r>
              <a:rPr kumimoji="1" lang="en-US" altLang="ja-JP" sz="3200" dirty="0"/>
              <a:t>PA</a:t>
            </a:r>
            <a:r>
              <a:rPr kumimoji="1" lang="ja-JP" altLang="en-US" sz="3200" dirty="0"/>
              <a:t>に移譲できる</a:t>
            </a:r>
            <a:r>
              <a:rPr lang="ja-JP" altLang="en-US" sz="3200" dirty="0"/>
              <a:t>」とした行為の割合</a:t>
            </a:r>
            <a:r>
              <a:rPr lang="en-US" altLang="ja-JP" sz="3200" dirty="0"/>
              <a:t>(%)</a:t>
            </a:r>
            <a:endParaRPr kumimoji="1" lang="ja-JP" altLang="en-US" sz="3200" dirty="0"/>
          </a:p>
        </p:txBody>
      </p:sp>
      <p:pic>
        <p:nvPicPr>
          <p:cNvPr id="6" name="コンテンツ プレースホルダー 5"/>
          <p:cNvPicPr>
            <a:picLocks noGrp="1" noChangeAspect="1"/>
          </p:cNvPicPr>
          <p:nvPr>
            <p:ph idx="1"/>
          </p:nvPr>
        </p:nvPicPr>
        <p:blipFill>
          <a:blip r:embed="rId2"/>
          <a:srcRect l="-9830" r="-9830"/>
          <a:stretch>
            <a:fillRect/>
          </a:stretch>
        </p:blipFill>
        <p:spPr>
          <a:xfrm>
            <a:off x="-396552" y="764704"/>
            <a:ext cx="10012127" cy="5544616"/>
          </a:xfrm>
        </p:spPr>
      </p:pic>
      <p:sp>
        <p:nvSpPr>
          <p:cNvPr id="8" name="正方形/長方形 7"/>
          <p:cNvSpPr/>
          <p:nvPr/>
        </p:nvSpPr>
        <p:spPr>
          <a:xfrm>
            <a:off x="2339752" y="6381328"/>
            <a:ext cx="39945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Borland et al.(1972),pp.468-469</a:t>
            </a:r>
            <a:r>
              <a:rPr kumimoji="1" lang="ja-JP"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より筆者作成</a:t>
            </a:r>
          </a:p>
        </p:txBody>
      </p:sp>
      <p:cxnSp>
        <p:nvCxnSpPr>
          <p:cNvPr id="5" name="直線コネクタ 4"/>
          <p:cNvCxnSpPr/>
          <p:nvPr/>
        </p:nvCxnSpPr>
        <p:spPr>
          <a:xfrm>
            <a:off x="395536" y="1700808"/>
            <a:ext cx="83529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95536" y="3789040"/>
            <a:ext cx="83529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67544" y="5013176"/>
            <a:ext cx="83529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67544" y="4437112"/>
            <a:ext cx="82809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95536" y="4725144"/>
            <a:ext cx="83529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70645" y="2024844"/>
            <a:ext cx="837781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809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a:t>
            </a:r>
            <a:r>
              <a:rPr kumimoji="1" lang="ja-JP" altLang="en-US" dirty="0"/>
              <a:t>参考</a:t>
            </a:r>
            <a:r>
              <a:rPr kumimoji="1" lang="en-US" altLang="ja-JP" dirty="0"/>
              <a:t>】</a:t>
            </a:r>
            <a:r>
              <a:rPr kumimoji="1" lang="ja-JP" altLang="en-US" dirty="0"/>
              <a:t>ネブラスカ医科大学</a:t>
            </a:r>
            <a:r>
              <a:rPr kumimoji="1" lang="en-US" altLang="ja-JP" dirty="0"/>
              <a:t>ER</a:t>
            </a:r>
            <a:r>
              <a:rPr kumimoji="1" lang="ja-JP" altLang="en-US" dirty="0"/>
              <a:t>の場合</a:t>
            </a:r>
            <a:br>
              <a:rPr kumimoji="1" lang="en-US" altLang="ja-JP" dirty="0"/>
            </a:br>
            <a:r>
              <a:rPr lang="ja-JP" altLang="en-US" sz="3600" dirty="0"/>
              <a:t>（</a:t>
            </a:r>
            <a:r>
              <a:rPr lang="en-US" altLang="ja-JP" sz="3600" dirty="0"/>
              <a:t>2015</a:t>
            </a:r>
            <a:r>
              <a:rPr lang="ja-JP" altLang="en-US" sz="3600" dirty="0"/>
              <a:t>年）</a:t>
            </a:r>
            <a:endParaRPr kumimoji="1" lang="ja-JP" altLang="en-US" sz="3600" dirty="0"/>
          </a:p>
        </p:txBody>
      </p:sp>
      <p:sp>
        <p:nvSpPr>
          <p:cNvPr id="3" name="コンテンツ プレースホルダー 2"/>
          <p:cNvSpPr>
            <a:spLocks noGrp="1"/>
          </p:cNvSpPr>
          <p:nvPr>
            <p:ph idx="1"/>
          </p:nvPr>
        </p:nvSpPr>
        <p:spPr/>
        <p:txBody>
          <a:bodyPr/>
          <a:lstStyle/>
          <a:p>
            <a:pPr marL="0" indent="0">
              <a:buNone/>
            </a:pPr>
            <a:r>
              <a:rPr kumimoji="1" lang="ja-JP" altLang="en-US" dirty="0"/>
              <a:t>　　</a:t>
            </a:r>
          </a:p>
        </p:txBody>
      </p:sp>
      <p:sp>
        <p:nvSpPr>
          <p:cNvPr id="4" name="正方形/長方形 3"/>
          <p:cNvSpPr/>
          <p:nvPr/>
        </p:nvSpPr>
        <p:spPr>
          <a:xfrm>
            <a:off x="486721" y="4221088"/>
            <a:ext cx="914400" cy="914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t>PA</a:t>
            </a:r>
            <a:endPar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5" name="正方形/長方形 4"/>
          <p:cNvSpPr/>
          <p:nvPr/>
        </p:nvSpPr>
        <p:spPr>
          <a:xfrm>
            <a:off x="1401121" y="4221088"/>
            <a:ext cx="914400"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t>NP</a:t>
            </a:r>
            <a:endPar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7" name="正方形/長方形 6"/>
          <p:cNvSpPr/>
          <p:nvPr/>
        </p:nvSpPr>
        <p:spPr>
          <a:xfrm>
            <a:off x="2315521" y="4210435"/>
            <a:ext cx="914400" cy="914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t>PA</a:t>
            </a:r>
            <a:endPar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8" name="正方形/長方形 7"/>
          <p:cNvSpPr/>
          <p:nvPr/>
        </p:nvSpPr>
        <p:spPr>
          <a:xfrm>
            <a:off x="3229921" y="4210435"/>
            <a:ext cx="914400"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t>NP</a:t>
            </a:r>
            <a:endPar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9" name="正方形/長方形 8"/>
          <p:cNvSpPr/>
          <p:nvPr/>
        </p:nvSpPr>
        <p:spPr>
          <a:xfrm>
            <a:off x="5436096" y="3281184"/>
            <a:ext cx="3240360" cy="30963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B050"/>
                </a:solidFill>
                <a:effectLst/>
                <a:uLnTx/>
                <a:uFillTx/>
                <a:latin typeface="Calibri"/>
                <a:ea typeface="ＭＳ Ｐゴシック" panose="020B0600070205080204" pitchFamily="34" charset="-128"/>
                <a:cs typeface="+mn-cs"/>
              </a:rPr>
              <a:t>重篤な患者の処置が</a:t>
            </a:r>
            <a:endParaRPr kumimoji="1" lang="en-US" altLang="ja-JP" sz="2400" b="0" i="0" u="none" strike="noStrike" kern="1200" cap="none" spc="0" normalizeH="0" baseline="0" noProof="0" dirty="0">
              <a:ln>
                <a:noFill/>
              </a:ln>
              <a:solidFill>
                <a:srgbClr val="00B050"/>
              </a:solidFill>
              <a:effectLst/>
              <a:uLnTx/>
              <a:uFillTx/>
              <a:latin typeface="Calibri"/>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B050"/>
                </a:solidFill>
                <a:effectLst/>
                <a:uLnTx/>
                <a:uFillTx/>
                <a:latin typeface="Calibri"/>
                <a:ea typeface="ＭＳ Ｐゴシック" panose="020B0600070205080204" pitchFamily="34" charset="-128"/>
                <a:cs typeface="+mn-cs"/>
              </a:rPr>
              <a:t>必要な場合</a:t>
            </a:r>
            <a:endParaRPr kumimoji="1" lang="en-US" altLang="ja-JP" sz="2400" b="0" i="0" u="none" strike="noStrike" kern="1200" cap="none" spc="0" normalizeH="0" baseline="0" noProof="0" dirty="0">
              <a:ln>
                <a:noFill/>
              </a:ln>
              <a:solidFill>
                <a:srgbClr val="00B050"/>
              </a:solidFill>
              <a:effectLst/>
              <a:uLnTx/>
              <a:uFillTx/>
              <a:latin typeface="Calibri"/>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B050"/>
                </a:solidFill>
                <a:effectLst/>
                <a:uLnTx/>
                <a:uFillTx/>
                <a:latin typeface="Calibri"/>
                <a:ea typeface="ＭＳ Ｐゴシック" panose="020B0600070205080204" pitchFamily="34" charset="-128"/>
                <a:cs typeface="+mn-cs"/>
              </a:rPr>
              <a:t>↓</a:t>
            </a:r>
            <a:endParaRPr kumimoji="1" lang="en-US" altLang="ja-JP" sz="2400" b="0" i="0" u="none" strike="noStrike" kern="1200" cap="none" spc="0" normalizeH="0" baseline="0" noProof="0" dirty="0">
              <a:ln>
                <a:noFill/>
              </a:ln>
              <a:solidFill>
                <a:srgbClr val="00B050"/>
              </a:solidFill>
              <a:effectLst/>
              <a:uLnTx/>
              <a:uFillTx/>
              <a:latin typeface="Calibri"/>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B050"/>
                </a:solidFill>
                <a:effectLst/>
                <a:uLnTx/>
                <a:uFillTx/>
                <a:latin typeface="Calibri"/>
                <a:ea typeface="ＭＳ Ｐゴシック" panose="020B0600070205080204" pitchFamily="34" charset="-128"/>
                <a:cs typeface="+mn-cs"/>
              </a:rPr>
              <a:t>医師・看護師などが</a:t>
            </a:r>
            <a:endParaRPr kumimoji="1" lang="en-US" altLang="ja-JP" sz="2400" b="0" i="0" u="none" strike="noStrike" kern="1200" cap="none" spc="0" normalizeH="0" baseline="0" noProof="0" dirty="0">
              <a:ln>
                <a:noFill/>
              </a:ln>
              <a:solidFill>
                <a:srgbClr val="00B050"/>
              </a:solidFill>
              <a:effectLst/>
              <a:uLnTx/>
              <a:uFillTx/>
              <a:latin typeface="Calibri"/>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B050"/>
                </a:solidFill>
                <a:effectLst/>
                <a:uLnTx/>
                <a:uFillTx/>
                <a:latin typeface="Calibri"/>
                <a:ea typeface="ＭＳ Ｐゴシック" panose="020B0600070205080204" pitchFamily="34" charset="-128"/>
                <a:cs typeface="+mn-cs"/>
              </a:rPr>
              <a:t>担当</a:t>
            </a:r>
          </a:p>
        </p:txBody>
      </p:sp>
      <p:sp>
        <p:nvSpPr>
          <p:cNvPr id="11" name="円/楕円 10"/>
          <p:cNvSpPr/>
          <p:nvPr/>
        </p:nvSpPr>
        <p:spPr>
          <a:xfrm>
            <a:off x="2929666" y="1700808"/>
            <a:ext cx="2808312" cy="9144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t>トリアージ</a:t>
            </a:r>
          </a:p>
        </p:txBody>
      </p:sp>
      <p:sp>
        <p:nvSpPr>
          <p:cNvPr id="12" name="テキスト ボックス 11"/>
          <p:cNvSpPr txBox="1"/>
          <p:nvPr/>
        </p:nvSpPr>
        <p:spPr>
          <a:xfrm>
            <a:off x="743615" y="5177199"/>
            <a:ext cx="3143809"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軽度な処置でよい場合</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PA</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と</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NP</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が担当</a:t>
            </a:r>
          </a:p>
        </p:txBody>
      </p:sp>
      <p:sp>
        <p:nvSpPr>
          <p:cNvPr id="13" name="右矢印 12"/>
          <p:cNvSpPr/>
          <p:nvPr/>
        </p:nvSpPr>
        <p:spPr>
          <a:xfrm rot="7799982">
            <a:off x="2692691" y="3091818"/>
            <a:ext cx="177199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14" name="右矢印 13"/>
          <p:cNvSpPr/>
          <p:nvPr/>
        </p:nvSpPr>
        <p:spPr>
          <a:xfrm rot="3533185">
            <a:off x="4242357" y="3141100"/>
            <a:ext cx="177199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257514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a:srcRect l="-11007" r="-11007"/>
          <a:stretch>
            <a:fillRect/>
          </a:stretch>
        </p:blipFill>
        <p:spPr>
          <a:xfrm>
            <a:off x="-800124" y="188640"/>
            <a:ext cx="10817630" cy="6669360"/>
          </a:xfrm>
        </p:spPr>
      </p:pic>
      <p:sp>
        <p:nvSpPr>
          <p:cNvPr id="7" name="テキスト ボックス 6"/>
          <p:cNvSpPr txBox="1"/>
          <p:nvPr/>
        </p:nvSpPr>
        <p:spPr>
          <a:xfrm>
            <a:off x="7711744" y="476672"/>
            <a:ext cx="1454244" cy="369332"/>
          </a:xfrm>
          <a:prstGeom prst="rect">
            <a:avLst/>
          </a:prstGeom>
          <a:noFill/>
        </p:spPr>
        <p:txBody>
          <a:bodyPr wrap="none" rtlCol="0">
            <a:spAutoFit/>
          </a:bodyPr>
          <a:lstStyle/>
          <a:p>
            <a:r>
              <a:rPr kumimoji="1" lang="ja-JP" altLang="en-US" dirty="0"/>
              <a:t>出所：総務省</a:t>
            </a:r>
          </a:p>
        </p:txBody>
      </p:sp>
      <p:sp>
        <p:nvSpPr>
          <p:cNvPr id="8" name="正方形/長方形 7"/>
          <p:cNvSpPr/>
          <p:nvPr/>
        </p:nvSpPr>
        <p:spPr>
          <a:xfrm>
            <a:off x="7884368" y="908720"/>
            <a:ext cx="1202432" cy="5688632"/>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a:solidFill>
                  <a:srgbClr val="FFFF00"/>
                </a:solidFill>
              </a:rPr>
              <a:t>1</a:t>
            </a:r>
            <a:r>
              <a:rPr lang="ja-JP" altLang="en-US" dirty="0">
                <a:solidFill>
                  <a:srgbClr val="FFFF00"/>
                </a:solidFill>
              </a:rPr>
              <a:t>位　医師</a:t>
            </a:r>
            <a:endParaRPr lang="en-US" altLang="ja-JP" dirty="0">
              <a:solidFill>
                <a:srgbClr val="FFFF00"/>
              </a:solidFill>
            </a:endParaRPr>
          </a:p>
          <a:p>
            <a:pPr algn="ctr"/>
            <a:r>
              <a:rPr kumimoji="1" lang="ja-JP" altLang="en-US" dirty="0">
                <a:solidFill>
                  <a:srgbClr val="FFFF00"/>
                </a:solidFill>
              </a:rPr>
              <a:t>（</a:t>
            </a:r>
            <a:r>
              <a:rPr kumimoji="1" lang="en-US" altLang="ja-JP" dirty="0">
                <a:solidFill>
                  <a:srgbClr val="FFFF00"/>
                </a:solidFill>
              </a:rPr>
              <a:t>38.1%</a:t>
            </a:r>
            <a:r>
              <a:rPr kumimoji="1" lang="ja-JP" altLang="en-US" dirty="0">
                <a:solidFill>
                  <a:srgbClr val="FFFF00"/>
                </a:solidFill>
              </a:rPr>
              <a:t>）</a:t>
            </a:r>
            <a:endParaRPr kumimoji="1" lang="en-US" altLang="ja-JP" dirty="0">
              <a:solidFill>
                <a:srgbClr val="FFFF00"/>
              </a:solidFill>
            </a:endParaRPr>
          </a:p>
          <a:p>
            <a:pPr algn="ctr"/>
            <a:endParaRPr kumimoji="1" lang="en-US" altLang="ja-JP" sz="1600" dirty="0"/>
          </a:p>
          <a:p>
            <a:pPr algn="ctr"/>
            <a:r>
              <a:rPr lang="en-US" altLang="ja-JP" sz="1600" dirty="0"/>
              <a:t>2</a:t>
            </a:r>
            <a:r>
              <a:rPr lang="ja-JP" altLang="en-US" sz="1600" dirty="0"/>
              <a:t>位　運転従事者</a:t>
            </a:r>
            <a:endParaRPr lang="en-US" altLang="ja-JP" sz="1600" dirty="0"/>
          </a:p>
          <a:p>
            <a:pPr algn="ctr"/>
            <a:r>
              <a:rPr kumimoji="1" lang="ja-JP" altLang="en-US" sz="1600" dirty="0"/>
              <a:t>（</a:t>
            </a:r>
            <a:r>
              <a:rPr kumimoji="1" lang="en-US" altLang="ja-JP" sz="1600" dirty="0"/>
              <a:t>27.6%</a:t>
            </a:r>
            <a:r>
              <a:rPr kumimoji="1" lang="ja-JP" altLang="en-US" sz="1600" dirty="0"/>
              <a:t>）</a:t>
            </a:r>
            <a:endParaRPr kumimoji="1" lang="en-US" altLang="ja-JP" sz="1600" dirty="0"/>
          </a:p>
          <a:p>
            <a:pPr algn="ctr"/>
            <a:endParaRPr kumimoji="1" lang="en-US" altLang="ja-JP" sz="1600" dirty="0"/>
          </a:p>
          <a:p>
            <a:pPr algn="ctr"/>
            <a:r>
              <a:rPr lang="en-US" altLang="ja-JP" sz="1600" dirty="0"/>
              <a:t>3</a:t>
            </a:r>
            <a:r>
              <a:rPr lang="ja-JP" altLang="en-US" sz="1600" dirty="0"/>
              <a:t>位</a:t>
            </a:r>
            <a:endParaRPr lang="en-US" altLang="ja-JP" sz="1600" dirty="0"/>
          </a:p>
          <a:p>
            <a:pPr algn="ctr"/>
            <a:r>
              <a:rPr lang="ja-JP" altLang="en-US" sz="1600" dirty="0"/>
              <a:t>生活衛生サービス</a:t>
            </a:r>
            <a:endParaRPr lang="en-US" altLang="ja-JP" sz="1600" dirty="0"/>
          </a:p>
          <a:p>
            <a:pPr algn="ctr"/>
            <a:r>
              <a:rPr lang="ja-JP" altLang="en-US" sz="1600" dirty="0"/>
              <a:t>従事者</a:t>
            </a:r>
            <a:endParaRPr lang="en-US" altLang="ja-JP" sz="1600" dirty="0"/>
          </a:p>
          <a:p>
            <a:pPr algn="ctr"/>
            <a:r>
              <a:rPr lang="ja-JP" altLang="en-US" sz="1600" dirty="0"/>
              <a:t>（</a:t>
            </a:r>
            <a:r>
              <a:rPr lang="en-US" altLang="ja-JP" sz="1600" dirty="0"/>
              <a:t>26.3%)</a:t>
            </a:r>
          </a:p>
          <a:p>
            <a:pPr algn="ctr"/>
            <a:endParaRPr lang="en-US" altLang="ja-JP" sz="1600" dirty="0"/>
          </a:p>
          <a:p>
            <a:pPr algn="ctr"/>
            <a:r>
              <a:rPr lang="en-US" altLang="ja-JP" sz="1600" dirty="0"/>
              <a:t>4</a:t>
            </a:r>
            <a:r>
              <a:rPr lang="ja-JP" altLang="en-US" sz="1600" dirty="0"/>
              <a:t>位</a:t>
            </a:r>
            <a:endParaRPr lang="en-US" altLang="ja-JP" sz="1600" dirty="0"/>
          </a:p>
          <a:p>
            <a:pPr algn="ctr"/>
            <a:r>
              <a:rPr lang="ja-JP" altLang="en-US" sz="1600" dirty="0"/>
              <a:t>教員</a:t>
            </a:r>
            <a:endParaRPr lang="en-US" altLang="ja-JP" sz="1600" dirty="0"/>
          </a:p>
          <a:p>
            <a:pPr algn="ctr"/>
            <a:r>
              <a:rPr lang="ja-JP" altLang="en-US" sz="1600" dirty="0"/>
              <a:t>（</a:t>
            </a:r>
            <a:r>
              <a:rPr lang="en-US" altLang="ja-JP" sz="1600" dirty="0"/>
              <a:t>22.1%</a:t>
            </a:r>
            <a:r>
              <a:rPr lang="ja-JP" altLang="en-US" sz="1600" dirty="0"/>
              <a:t>）</a:t>
            </a:r>
            <a:endParaRPr lang="en-US" altLang="ja-JP" sz="1600" dirty="0"/>
          </a:p>
          <a:p>
            <a:pPr algn="ctr"/>
            <a:endParaRPr lang="en-US" altLang="ja-JP" sz="1600" dirty="0"/>
          </a:p>
          <a:p>
            <a:pPr algn="ctr"/>
            <a:r>
              <a:rPr lang="en-US" altLang="ja-JP" sz="1600" dirty="0"/>
              <a:t>5</a:t>
            </a:r>
            <a:r>
              <a:rPr lang="ja-JP" altLang="en-US" sz="1600" dirty="0"/>
              <a:t>位</a:t>
            </a:r>
            <a:endParaRPr lang="en-US" altLang="ja-JP" sz="1600" dirty="0"/>
          </a:p>
          <a:p>
            <a:pPr algn="ctr"/>
            <a:r>
              <a:rPr lang="ja-JP" altLang="en-US" sz="1600" dirty="0"/>
              <a:t>営業職</a:t>
            </a:r>
            <a:endParaRPr lang="en-US" altLang="ja-JP" sz="1600" dirty="0"/>
          </a:p>
          <a:p>
            <a:pPr algn="ctr"/>
            <a:r>
              <a:rPr lang="ja-JP" altLang="en-US" sz="1600" dirty="0"/>
              <a:t>（</a:t>
            </a:r>
            <a:r>
              <a:rPr lang="en-US" altLang="ja-JP" sz="1600" dirty="0"/>
              <a:t>19.7%</a:t>
            </a:r>
            <a:r>
              <a:rPr lang="ja-JP" altLang="en-US" sz="1600" dirty="0"/>
              <a:t>）</a:t>
            </a:r>
            <a:r>
              <a:rPr lang="ja-JP" altLang="en-US" dirty="0"/>
              <a:t>　</a:t>
            </a:r>
            <a:endParaRPr kumimoji="1" lang="ja-JP" altLang="en-US" dirty="0"/>
          </a:p>
        </p:txBody>
      </p:sp>
    </p:spTree>
    <p:extLst>
      <p:ext uri="{BB962C8B-B14F-4D97-AF65-F5344CB8AC3E}">
        <p14:creationId xmlns:p14="http://schemas.microsoft.com/office/powerpoint/2010/main" val="1288335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受付時の書面での説明</a:t>
            </a:r>
            <a:br>
              <a:rPr lang="en-US" altLang="ja-JP" dirty="0"/>
            </a:br>
            <a:r>
              <a:rPr lang="ja-JP" altLang="en-US" sz="3100" dirty="0"/>
              <a:t>（</a:t>
            </a:r>
            <a:r>
              <a:rPr lang="en-US" altLang="ja-JP" sz="3100" dirty="0"/>
              <a:t>Kaiser </a:t>
            </a:r>
            <a:r>
              <a:rPr lang="en-US" altLang="ja-JP" sz="3100" dirty="0" err="1"/>
              <a:t>Permanente</a:t>
            </a:r>
            <a:r>
              <a:rPr lang="en-US" altLang="en-US" sz="3100" dirty="0" err="1"/>
              <a:t>の場合</a:t>
            </a:r>
            <a:r>
              <a:rPr lang="ja-JP" altLang="en-US" sz="3100" dirty="0"/>
              <a:t>）</a:t>
            </a:r>
            <a:endParaRPr kumimoji="1" lang="ja-JP" altLang="en-US" sz="3100" dirty="0"/>
          </a:p>
        </p:txBody>
      </p:sp>
      <p:sp>
        <p:nvSpPr>
          <p:cNvPr id="3" name="コンテンツ プレースホルダー 2"/>
          <p:cNvSpPr>
            <a:spLocks noGrp="1"/>
          </p:cNvSpPr>
          <p:nvPr>
            <p:ph idx="1"/>
          </p:nvPr>
        </p:nvSpPr>
        <p:spPr>
          <a:xfrm>
            <a:off x="755576" y="1600200"/>
            <a:ext cx="7704856" cy="4525963"/>
          </a:xfrm>
          <a:solidFill>
            <a:schemeClr val="accent2">
              <a:lumMod val="20000"/>
              <a:lumOff val="80000"/>
            </a:schemeClr>
          </a:solidFill>
        </p:spPr>
        <p:txBody>
          <a:bodyPr>
            <a:normAutofit lnSpcReduction="10000"/>
          </a:bodyPr>
          <a:lstStyle/>
          <a:p>
            <a:pPr marL="0" indent="0">
              <a:buNone/>
            </a:pPr>
            <a:r>
              <a:rPr lang="ja-JP" altLang="ja-JP" dirty="0"/>
              <a:t>「</a:t>
            </a:r>
            <a:r>
              <a:rPr lang="en-US" altLang="ja-JP" dirty="0" err="1"/>
              <a:t>Mr</a:t>
            </a:r>
            <a:r>
              <a:rPr lang="en-US" altLang="ja-JP" dirty="0"/>
              <a:t>/Ms.</a:t>
            </a:r>
            <a:r>
              <a:rPr lang="ja-JP" altLang="ja-JP" dirty="0"/>
              <a:t>●●は我々の</a:t>
            </a:r>
            <a:r>
              <a:rPr lang="en-US" altLang="ja-JP" dirty="0"/>
              <a:t>Physician Assistant</a:t>
            </a:r>
            <a:r>
              <a:rPr lang="ja-JP" altLang="ja-JP" dirty="0"/>
              <a:t>の</a:t>
            </a:r>
            <a:r>
              <a:rPr lang="en-US" altLang="ja-JP" dirty="0"/>
              <a:t>1</a:t>
            </a:r>
            <a:r>
              <a:rPr lang="ja-JP" altLang="ja-JP" dirty="0"/>
              <a:t>人です。</a:t>
            </a:r>
            <a:endParaRPr lang="en-US" altLang="ja-JP" dirty="0"/>
          </a:p>
          <a:p>
            <a:pPr marL="0" indent="0">
              <a:buNone/>
            </a:pPr>
            <a:endParaRPr lang="en-US" altLang="ja-JP" dirty="0"/>
          </a:p>
          <a:p>
            <a:pPr marL="0" indent="0">
              <a:buNone/>
            </a:pPr>
            <a:r>
              <a:rPr lang="ja-JP" altLang="ja-JP" dirty="0"/>
              <a:t>医師ではありませんが，予約をしていない患者をサポートするために医師の助手を致します。</a:t>
            </a:r>
            <a:endParaRPr lang="en-US" altLang="ja-JP" dirty="0"/>
          </a:p>
          <a:p>
            <a:pPr marL="0" indent="0">
              <a:buNone/>
            </a:pPr>
            <a:endParaRPr lang="en-US" altLang="ja-JP" dirty="0"/>
          </a:p>
          <a:p>
            <a:pPr marL="0" indent="0">
              <a:buNone/>
            </a:pPr>
            <a:r>
              <a:rPr lang="ja-JP" altLang="ja-JP" dirty="0"/>
              <a:t>よって，彼</a:t>
            </a:r>
            <a:r>
              <a:rPr lang="en-US" altLang="ja-JP" dirty="0"/>
              <a:t>/</a:t>
            </a:r>
            <a:r>
              <a:rPr lang="ja-JP" altLang="en-US" dirty="0"/>
              <a:t>彼女</a:t>
            </a:r>
            <a:r>
              <a:rPr lang="ja-JP" altLang="ja-JP" dirty="0"/>
              <a:t>はあなた様を診る可能性があります。」 </a:t>
            </a:r>
            <a:endParaRPr kumimoji="1" lang="ja-JP" altLang="en-US" dirty="0"/>
          </a:p>
        </p:txBody>
      </p:sp>
    </p:spTree>
    <p:extLst>
      <p:ext uri="{BB962C8B-B14F-4D97-AF65-F5344CB8AC3E}">
        <p14:creationId xmlns:p14="http://schemas.microsoft.com/office/powerpoint/2010/main" val="3426465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r>
              <a:rPr kumimoji="1" lang="ja-JP" altLang="en-US" dirty="0"/>
              <a:t>その他</a:t>
            </a:r>
          </a:p>
        </p:txBody>
      </p:sp>
      <p:sp>
        <p:nvSpPr>
          <p:cNvPr id="3" name="コンテンツ プレースホルダー 2"/>
          <p:cNvSpPr>
            <a:spLocks noGrp="1"/>
          </p:cNvSpPr>
          <p:nvPr>
            <p:ph idx="1"/>
          </p:nvPr>
        </p:nvSpPr>
        <p:spPr>
          <a:xfrm>
            <a:off x="457200" y="1124744"/>
            <a:ext cx="8229600" cy="5001419"/>
          </a:xfrm>
        </p:spPr>
        <p:txBody>
          <a:bodyPr>
            <a:normAutofit fontScale="92500"/>
          </a:bodyPr>
          <a:lstStyle/>
          <a:p>
            <a:r>
              <a:rPr lang="ja-JP" altLang="ja-JP" dirty="0">
                <a:solidFill>
                  <a:schemeClr val="accent4">
                    <a:lumMod val="75000"/>
                  </a:schemeClr>
                </a:solidFill>
              </a:rPr>
              <a:t>人口あたりの医師数が少ない州</a:t>
            </a:r>
            <a:r>
              <a:rPr lang="ja-JP" altLang="ja-JP" dirty="0"/>
              <a:t>ほど</a:t>
            </a:r>
            <a:r>
              <a:rPr lang="en-US" altLang="ja-JP" dirty="0"/>
              <a:t>PA</a:t>
            </a:r>
            <a:r>
              <a:rPr lang="ja-JP" altLang="ja-JP" dirty="0"/>
              <a:t>へ職務を委譲している割合が高まる</a:t>
            </a:r>
            <a:r>
              <a:rPr lang="ja-JP" altLang="en-US" dirty="0"/>
              <a:t>。</a:t>
            </a:r>
            <a:endParaRPr lang="en-US" altLang="ja-JP" dirty="0"/>
          </a:p>
          <a:p>
            <a:r>
              <a:rPr lang="en-US" altLang="ja-JP" dirty="0"/>
              <a:t>3</a:t>
            </a:r>
            <a:r>
              <a:rPr lang="ja-JP" altLang="ja-JP" dirty="0"/>
              <a:t>年間外科病棟で</a:t>
            </a:r>
            <a:r>
              <a:rPr lang="en-US" altLang="ja-JP" dirty="0"/>
              <a:t>PA</a:t>
            </a:r>
            <a:r>
              <a:rPr lang="ja-JP" altLang="ja-JP" dirty="0"/>
              <a:t>を使い続けた結果，</a:t>
            </a:r>
            <a:r>
              <a:rPr lang="ja-JP" altLang="ja-JP" dirty="0">
                <a:solidFill>
                  <a:srgbClr val="951414"/>
                </a:solidFill>
              </a:rPr>
              <a:t>前期研修医に匹敵する能力</a:t>
            </a:r>
            <a:r>
              <a:rPr lang="ja-JP" altLang="ja-JP" dirty="0"/>
              <a:t>がある</a:t>
            </a:r>
            <a:r>
              <a:rPr lang="ja-JP" altLang="en-US" dirty="0"/>
              <a:t>と明らかになる。</a:t>
            </a:r>
            <a:endParaRPr lang="en-US" altLang="ja-JP" dirty="0"/>
          </a:p>
          <a:p>
            <a:r>
              <a:rPr lang="ja-JP" altLang="ja-JP" dirty="0"/>
              <a:t>病院に常勤で採用されている</a:t>
            </a:r>
            <a:r>
              <a:rPr lang="en-US" altLang="ja-JP" dirty="0"/>
              <a:t>PA</a:t>
            </a:r>
            <a:r>
              <a:rPr lang="ja-JP" altLang="ja-JP" dirty="0"/>
              <a:t>は，術前・術後も常駐し，医師の代わりに</a:t>
            </a:r>
            <a:r>
              <a:rPr lang="ja-JP" altLang="ja-JP" dirty="0">
                <a:solidFill>
                  <a:srgbClr val="951414"/>
                </a:solidFill>
              </a:rPr>
              <a:t>切れ目なくサポート</a:t>
            </a:r>
            <a:r>
              <a:rPr lang="ja-JP" altLang="ja-JP" dirty="0"/>
              <a:t>を行うことができるという意味で非常に有益</a:t>
            </a:r>
            <a:r>
              <a:rPr lang="ja-JP" altLang="en-US" dirty="0"/>
              <a:t>。</a:t>
            </a:r>
            <a:endParaRPr lang="en-US" altLang="ja-JP" dirty="0"/>
          </a:p>
          <a:p>
            <a:r>
              <a:rPr lang="ja-JP" altLang="ja-JP" dirty="0"/>
              <a:t>術前・術後</a:t>
            </a:r>
            <a:r>
              <a:rPr lang="ja-JP" altLang="en-US" dirty="0"/>
              <a:t>は</a:t>
            </a:r>
            <a:r>
              <a:rPr lang="ja-JP" altLang="ja-JP" dirty="0"/>
              <a:t>患者がナーバスにな</a:t>
            </a:r>
            <a:r>
              <a:rPr lang="ja-JP" altLang="en-US" dirty="0"/>
              <a:t>るが</a:t>
            </a:r>
            <a:r>
              <a:rPr lang="ja-JP" altLang="ja-JP" dirty="0"/>
              <a:t>，</a:t>
            </a:r>
            <a:r>
              <a:rPr lang="en-US" altLang="ja-JP" dirty="0"/>
              <a:t>PA</a:t>
            </a:r>
            <a:r>
              <a:rPr lang="ja-JP" altLang="ja-JP" dirty="0"/>
              <a:t>は</a:t>
            </a:r>
            <a:r>
              <a:rPr lang="ja-JP" altLang="ja-JP" dirty="0">
                <a:solidFill>
                  <a:srgbClr val="951414"/>
                </a:solidFill>
              </a:rPr>
              <a:t>優れたコミュニケーション</a:t>
            </a:r>
            <a:r>
              <a:rPr lang="ja-JP" altLang="ja-JP" dirty="0"/>
              <a:t>ができる人材が多</a:t>
            </a:r>
            <a:r>
              <a:rPr lang="ja-JP" altLang="en-US" dirty="0"/>
              <a:t>く，</a:t>
            </a:r>
            <a:r>
              <a:rPr lang="ja-JP" altLang="ja-JP" dirty="0"/>
              <a:t>歓迎された</a:t>
            </a:r>
            <a:r>
              <a:rPr lang="ja-JP" altLang="en-US" dirty="0"/>
              <a:t>。</a:t>
            </a:r>
            <a:endParaRPr lang="ja-JP" altLang="ja-JP" dirty="0"/>
          </a:p>
          <a:p>
            <a:endParaRPr kumimoji="1" lang="ja-JP" altLang="en-US" dirty="0"/>
          </a:p>
        </p:txBody>
      </p:sp>
    </p:spTree>
    <p:extLst>
      <p:ext uri="{BB962C8B-B14F-4D97-AF65-F5344CB8AC3E}">
        <p14:creationId xmlns:p14="http://schemas.microsoft.com/office/powerpoint/2010/main" val="2305991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365104"/>
            <a:ext cx="7772400" cy="1362075"/>
          </a:xfrm>
        </p:spPr>
        <p:txBody>
          <a:bodyPr/>
          <a:lstStyle/>
          <a:p>
            <a:pPr marL="0" indent="0"/>
            <a:r>
              <a:rPr lang="en-US" altLang="ja-JP" dirty="0"/>
              <a:t>4</a:t>
            </a:r>
            <a:r>
              <a:rPr lang="ja-JP" altLang="en-US"/>
              <a:t>．他国の</a:t>
            </a:r>
            <a:r>
              <a:rPr lang="en-US" altLang="ja-JP" dirty="0"/>
              <a:t>PA</a:t>
            </a:r>
            <a:r>
              <a:rPr lang="ja-JP" altLang="en-US"/>
              <a:t>の状況</a:t>
            </a:r>
            <a:endParaRPr lang="ja-JP" altLang="ja-JP"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51803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他国の</a:t>
            </a:r>
            <a:r>
              <a:rPr kumimoji="1" lang="en-US" altLang="ja-JP" dirty="0"/>
              <a:t>PA</a:t>
            </a:r>
            <a:r>
              <a:rPr kumimoji="1" lang="ja-JP" altLang="en-US" dirty="0"/>
              <a:t>の歴史</a:t>
            </a:r>
          </a:p>
        </p:txBody>
      </p:sp>
      <p:sp>
        <p:nvSpPr>
          <p:cNvPr id="3" name="コンテンツ プレースホルダー 2"/>
          <p:cNvSpPr>
            <a:spLocks noGrp="1"/>
          </p:cNvSpPr>
          <p:nvPr>
            <p:ph idx="1"/>
          </p:nvPr>
        </p:nvSpPr>
        <p:spPr>
          <a:xfrm>
            <a:off x="457200" y="1600200"/>
            <a:ext cx="8229600" cy="4925144"/>
          </a:xfrm>
        </p:spPr>
        <p:txBody>
          <a:bodyPr>
            <a:normAutofit/>
          </a:bodyPr>
          <a:lstStyle/>
          <a:p>
            <a:r>
              <a:rPr lang="en-US" altLang="ja-JP" dirty="0">
                <a:solidFill>
                  <a:srgbClr val="FF0000"/>
                </a:solidFill>
              </a:rPr>
              <a:t>PA</a:t>
            </a:r>
            <a:r>
              <a:rPr lang="ja-JP" altLang="ja-JP" dirty="0">
                <a:solidFill>
                  <a:srgbClr val="FF0000"/>
                </a:solidFill>
              </a:rPr>
              <a:t>という概念はアメリカで初めて創られたわけではな</a:t>
            </a:r>
            <a:r>
              <a:rPr lang="ja-JP" altLang="en-US" dirty="0">
                <a:solidFill>
                  <a:srgbClr val="FF0000"/>
                </a:solidFill>
              </a:rPr>
              <a:t>い。</a:t>
            </a:r>
            <a:endParaRPr lang="en-US" altLang="ja-JP" dirty="0">
              <a:solidFill>
                <a:srgbClr val="FF0000"/>
              </a:solidFill>
            </a:endParaRPr>
          </a:p>
          <a:p>
            <a:pPr>
              <a:buFont typeface="Wingdings" pitchFamily="2" charset="2"/>
              <a:buChar char="Ø"/>
            </a:pPr>
            <a:r>
              <a:rPr lang="ja-JP" altLang="ja-JP" sz="2800" dirty="0"/>
              <a:t>元々は近代ドイツの軍隊で用いられており，</a:t>
            </a:r>
            <a:r>
              <a:rPr lang="en-US" altLang="ja-JP" sz="2800" dirty="0"/>
              <a:t>17</a:t>
            </a:r>
            <a:r>
              <a:rPr lang="ja-JP" altLang="ja-JP" sz="2800" dirty="0"/>
              <a:t>世紀半ばにピョートル大帝がロシアの軍隊に導入</a:t>
            </a:r>
            <a:r>
              <a:rPr lang="ja-JP" altLang="en-US" sz="2800" dirty="0"/>
              <a:t>した</a:t>
            </a:r>
            <a:r>
              <a:rPr lang="ja-JP" altLang="ja-JP" sz="2800" dirty="0"/>
              <a:t>。</a:t>
            </a:r>
            <a:r>
              <a:rPr lang="en-US" altLang="ja-JP" sz="2800" dirty="0" err="1"/>
              <a:t>Feldsher</a:t>
            </a:r>
            <a:r>
              <a:rPr lang="ja-JP" altLang="ja-JP" sz="2800" dirty="0"/>
              <a:t>は後に軍隊から市民社会へも活躍の場を広げ，医師を凌ぐ数が存在していた。</a:t>
            </a:r>
          </a:p>
          <a:p>
            <a:pPr>
              <a:buFont typeface="Wingdings" pitchFamily="2" charset="2"/>
              <a:buChar char="Ø"/>
            </a:pPr>
            <a:r>
              <a:rPr lang="ja-JP" altLang="ja-JP" sz="2800" dirty="0"/>
              <a:t>その他に，医師を養成する余裕のない途上国でも，呼称はさまざまであるが，</a:t>
            </a:r>
            <a:r>
              <a:rPr lang="en-US" altLang="ja-JP" sz="2800" dirty="0"/>
              <a:t>PA</a:t>
            </a:r>
            <a:r>
              <a:rPr lang="ja-JP" altLang="ja-JP" sz="2800" dirty="0"/>
              <a:t>と類似の職種が用いられていた。イラン，スリランカ，エチオピア，ケニヤ，フィジー，パプアニューギニア，タンザニア</a:t>
            </a:r>
            <a:r>
              <a:rPr lang="ja-JP" altLang="en-US" sz="2800" dirty="0"/>
              <a:t>など</a:t>
            </a:r>
            <a:r>
              <a:rPr lang="ja-JP" altLang="ja-JP" sz="2800" dirty="0"/>
              <a:t>。</a:t>
            </a:r>
            <a:endParaRPr lang="en-US" altLang="ja-JP" sz="2800" dirty="0"/>
          </a:p>
        </p:txBody>
      </p:sp>
    </p:spTree>
    <p:extLst>
      <p:ext uri="{BB962C8B-B14F-4D97-AF65-F5344CB8AC3E}">
        <p14:creationId xmlns:p14="http://schemas.microsoft.com/office/powerpoint/2010/main" val="3184580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BED2BB-354E-4C47-9895-319B44BA7C46}"/>
              </a:ext>
            </a:extLst>
          </p:cNvPr>
          <p:cNvSpPr>
            <a:spLocks noGrp="1"/>
          </p:cNvSpPr>
          <p:nvPr>
            <p:ph type="title"/>
          </p:nvPr>
        </p:nvSpPr>
        <p:spPr/>
        <p:txBody>
          <a:bodyPr/>
          <a:lstStyle/>
          <a:p>
            <a:r>
              <a:rPr kumimoji="1" lang="en-US" altLang="ja-JP" dirty="0"/>
              <a:t>PA</a:t>
            </a:r>
            <a:r>
              <a:rPr lang="ja-JP" altLang="en-US"/>
              <a:t>の歴史を長期的に見ると・・</a:t>
            </a:r>
            <a:endParaRPr kumimoji="1" lang="ja-JP" altLang="en-US"/>
          </a:p>
        </p:txBody>
      </p:sp>
      <p:graphicFrame>
        <p:nvGraphicFramePr>
          <p:cNvPr id="4" name="コンテンツ プレースホルダー 3">
            <a:extLst>
              <a:ext uri="{FF2B5EF4-FFF2-40B4-BE49-F238E27FC236}">
                <a16:creationId xmlns:a16="http://schemas.microsoft.com/office/drawing/2014/main" id="{9C9603A9-5710-F74D-8728-732F3AA44746}"/>
              </a:ext>
            </a:extLst>
          </p:cNvPr>
          <p:cNvGraphicFramePr>
            <a:graphicFrameLocks noGrp="1"/>
          </p:cNvGraphicFramePr>
          <p:nvPr>
            <p:ph idx="1"/>
            <p:extLst>
              <p:ext uri="{D42A27DB-BD31-4B8C-83A1-F6EECF244321}">
                <p14:modId xmlns:p14="http://schemas.microsoft.com/office/powerpoint/2010/main" val="17005731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497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CD3FE98-8C2D-404A-B78A-596FCAF64C71}"/>
              </a:ext>
            </a:extLst>
          </p:cNvPr>
          <p:cNvSpPr>
            <a:spLocks noGrp="1"/>
          </p:cNvSpPr>
          <p:nvPr>
            <p:ph type="title"/>
          </p:nvPr>
        </p:nvSpPr>
        <p:spPr/>
        <p:txBody>
          <a:bodyPr/>
          <a:lstStyle/>
          <a:p>
            <a:r>
              <a:rPr lang="ja-JP" altLang="en-US"/>
              <a:t>長い歴史を持つロシアの</a:t>
            </a:r>
            <a:r>
              <a:rPr lang="en-US" altLang="ja-JP" dirty="0"/>
              <a:t>Feldsher</a:t>
            </a:r>
            <a:endParaRPr kumimoji="1" lang="ja-JP" altLang="en-US"/>
          </a:p>
        </p:txBody>
      </p:sp>
      <p:pic>
        <p:nvPicPr>
          <p:cNvPr id="7" name="コンテンツ プレースホルダー 6">
            <a:extLst>
              <a:ext uri="{FF2B5EF4-FFF2-40B4-BE49-F238E27FC236}">
                <a16:creationId xmlns:a16="http://schemas.microsoft.com/office/drawing/2014/main" id="{813B8263-E0A3-7346-AE5B-136E79D442F1}"/>
              </a:ext>
            </a:extLst>
          </p:cNvPr>
          <p:cNvPicPr>
            <a:picLocks noGrp="1" noChangeAspect="1"/>
          </p:cNvPicPr>
          <p:nvPr>
            <p:ph sz="half" idx="1"/>
          </p:nvPr>
        </p:nvPicPr>
        <p:blipFill>
          <a:blip r:embed="rId2"/>
          <a:stretch>
            <a:fillRect/>
          </a:stretch>
        </p:blipFill>
        <p:spPr>
          <a:xfrm>
            <a:off x="457200" y="1624032"/>
            <a:ext cx="3069783" cy="4525963"/>
          </a:xfrm>
          <a:prstGeom prst="rect">
            <a:avLst/>
          </a:prstGeom>
        </p:spPr>
      </p:pic>
      <p:sp>
        <p:nvSpPr>
          <p:cNvPr id="6" name="コンテンツ プレースホルダー 5">
            <a:extLst>
              <a:ext uri="{FF2B5EF4-FFF2-40B4-BE49-F238E27FC236}">
                <a16:creationId xmlns:a16="http://schemas.microsoft.com/office/drawing/2014/main" id="{AC992BE9-8564-B04E-9AF8-887BEAD9E748}"/>
              </a:ext>
            </a:extLst>
          </p:cNvPr>
          <p:cNvSpPr>
            <a:spLocks noGrp="1"/>
          </p:cNvSpPr>
          <p:nvPr>
            <p:ph sz="half" idx="2"/>
          </p:nvPr>
        </p:nvSpPr>
        <p:spPr>
          <a:xfrm>
            <a:off x="3526983" y="1600200"/>
            <a:ext cx="5159817" cy="4983162"/>
          </a:xfrm>
        </p:spPr>
        <p:txBody>
          <a:bodyPr>
            <a:normAutofit fontScale="92500" lnSpcReduction="10000"/>
          </a:bodyPr>
          <a:lstStyle/>
          <a:p>
            <a:r>
              <a:rPr kumimoji="1" lang="en-US" altLang="ja-JP" dirty="0"/>
              <a:t>18</a:t>
            </a:r>
            <a:r>
              <a:rPr kumimoji="1" lang="ja-JP" altLang="en-US"/>
              <a:t>世紀に登場、</a:t>
            </a:r>
            <a:r>
              <a:rPr kumimoji="1" lang="en-US" altLang="ja-JP" dirty="0"/>
              <a:t>19</a:t>
            </a:r>
            <a:r>
              <a:rPr kumimoji="1" lang="ja-JP" altLang="en-US"/>
              <a:t>世紀前半には軍が</a:t>
            </a:r>
            <a:r>
              <a:rPr kumimoji="1" lang="en-US" altLang="ja-JP" dirty="0"/>
              <a:t>Feldsher</a:t>
            </a:r>
            <a:r>
              <a:rPr kumimoji="1" lang="ja-JP" altLang="en-US"/>
              <a:t>の養成校を設立。</a:t>
            </a:r>
            <a:endParaRPr kumimoji="1" lang="en-US" altLang="ja-JP" dirty="0"/>
          </a:p>
          <a:p>
            <a:r>
              <a:rPr lang="en-US" altLang="ja-JP" dirty="0"/>
              <a:t>19</a:t>
            </a:r>
            <a:r>
              <a:rPr lang="ja-JP" altLang="en-US"/>
              <a:t>世紀後半には市民社会でも需要が高まり、ゼムストヴォがより洗練された養成校を作る。農村部での医療を任せる。</a:t>
            </a:r>
            <a:endParaRPr lang="en-US" altLang="ja-JP" dirty="0"/>
          </a:p>
          <a:p>
            <a:r>
              <a:rPr lang="ja-JP" altLang="en-US"/>
              <a:t>農民のことを熟知した農民の子弟をスカウト。「</a:t>
            </a:r>
            <a:r>
              <a:rPr lang="ja-JP" altLang="en-US">
                <a:solidFill>
                  <a:srgbClr val="FF0000"/>
                </a:solidFill>
              </a:rPr>
              <a:t>科学と農村の架け橋</a:t>
            </a:r>
            <a:r>
              <a:rPr lang="ja-JP" altLang="en-US"/>
              <a:t>」の役割を期待。</a:t>
            </a:r>
            <a:endParaRPr lang="en-US" altLang="ja-JP" dirty="0"/>
          </a:p>
          <a:p>
            <a:r>
              <a:rPr lang="ja-JP" altLang="en-US"/>
              <a:t>法律上は医師の直接の監督が必要、しかし医師不足により、実際は独立していた模様。</a:t>
            </a:r>
            <a:endParaRPr lang="en-US" altLang="ja-JP" dirty="0"/>
          </a:p>
        </p:txBody>
      </p:sp>
      <p:sp>
        <p:nvSpPr>
          <p:cNvPr id="8" name="テキスト ボックス 7">
            <a:extLst>
              <a:ext uri="{FF2B5EF4-FFF2-40B4-BE49-F238E27FC236}">
                <a16:creationId xmlns:a16="http://schemas.microsoft.com/office/drawing/2014/main" id="{E3EAB8B4-0B4E-D342-BE05-1A8E48A7A681}"/>
              </a:ext>
            </a:extLst>
          </p:cNvPr>
          <p:cNvSpPr txBox="1"/>
          <p:nvPr/>
        </p:nvSpPr>
        <p:spPr>
          <a:xfrm>
            <a:off x="1783040" y="6321581"/>
            <a:ext cx="1386918" cy="253916"/>
          </a:xfrm>
          <a:prstGeom prst="rect">
            <a:avLst/>
          </a:prstGeom>
          <a:noFill/>
        </p:spPr>
        <p:txBody>
          <a:bodyPr wrap="none" rtlCol="0">
            <a:spAutoFit/>
          </a:bodyPr>
          <a:lstStyle/>
          <a:p>
            <a:r>
              <a:rPr kumimoji="1" lang="en-US" altLang="ja-JP" sz="1050" dirty="0"/>
              <a:t>Ramer(2018)</a:t>
            </a:r>
            <a:r>
              <a:rPr kumimoji="1" lang="ja-JP" altLang="en-US" sz="1050"/>
              <a:t>より引用</a:t>
            </a:r>
          </a:p>
        </p:txBody>
      </p:sp>
    </p:spTree>
    <p:extLst>
      <p:ext uri="{BB962C8B-B14F-4D97-AF65-F5344CB8AC3E}">
        <p14:creationId xmlns:p14="http://schemas.microsoft.com/office/powerpoint/2010/main" val="2468873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1D968BA4-24A9-3444-8396-FCC9A9BF1C5F}"/>
              </a:ext>
            </a:extLst>
          </p:cNvPr>
          <p:cNvSpPr>
            <a:spLocks noGrp="1"/>
          </p:cNvSpPr>
          <p:nvPr>
            <p:ph type="title"/>
          </p:nvPr>
        </p:nvSpPr>
        <p:spPr/>
        <p:txBody>
          <a:bodyPr/>
          <a:lstStyle/>
          <a:p>
            <a:r>
              <a:rPr lang="ja-JP" altLang="en-US"/>
              <a:t>長い歴史を持つロシアの</a:t>
            </a:r>
            <a:r>
              <a:rPr lang="en-US" altLang="ja-JP" dirty="0"/>
              <a:t>Feldsher</a:t>
            </a:r>
            <a:endParaRPr kumimoji="1" lang="ja-JP" altLang="en-US"/>
          </a:p>
        </p:txBody>
      </p:sp>
      <p:sp>
        <p:nvSpPr>
          <p:cNvPr id="4" name="コンテンツ プレースホルダー 3">
            <a:extLst>
              <a:ext uri="{FF2B5EF4-FFF2-40B4-BE49-F238E27FC236}">
                <a16:creationId xmlns:a16="http://schemas.microsoft.com/office/drawing/2014/main" id="{52DB6C83-15F2-1340-8BEE-6BFB9681366A}"/>
              </a:ext>
            </a:extLst>
          </p:cNvPr>
          <p:cNvSpPr>
            <a:spLocks noGrp="1"/>
          </p:cNvSpPr>
          <p:nvPr>
            <p:ph idx="1"/>
          </p:nvPr>
        </p:nvSpPr>
        <p:spPr/>
        <p:txBody>
          <a:bodyPr>
            <a:normAutofit lnSpcReduction="10000"/>
          </a:bodyPr>
          <a:lstStyle/>
          <a:p>
            <a:r>
              <a:rPr lang="en-US" altLang="ja-JP" dirty="0"/>
              <a:t>1890</a:t>
            </a:r>
            <a:r>
              <a:rPr lang="ja-JP" altLang="en-US"/>
              <a:t>年代より専門職団体も現れる。</a:t>
            </a:r>
            <a:r>
              <a:rPr lang="en-US" altLang="ja-JP" dirty="0"/>
              <a:t>1891</a:t>
            </a:r>
            <a:r>
              <a:rPr lang="ja-JP" altLang="en-US"/>
              <a:t>年から</a:t>
            </a:r>
            <a:r>
              <a:rPr lang="en-US" altLang="ja-JP" dirty="0"/>
              <a:t>1917</a:t>
            </a:r>
            <a:r>
              <a:rPr lang="ja-JP" altLang="en-US"/>
              <a:t>年にかけて、一般の知識人も交えたムーブメントを起こす。</a:t>
            </a:r>
            <a:endParaRPr lang="en-US" altLang="ja-JP" dirty="0"/>
          </a:p>
          <a:p>
            <a:r>
              <a:rPr lang="en-US" altLang="ja-JP" dirty="0"/>
              <a:t>20</a:t>
            </a:r>
            <a:r>
              <a:rPr lang="ja-JP" altLang="en-US"/>
              <a:t>世紀には都市にも進出、病院、工場、鉄道などの組織で働く。</a:t>
            </a:r>
            <a:endParaRPr lang="en-US" altLang="ja-JP" dirty="0"/>
          </a:p>
          <a:p>
            <a:r>
              <a:rPr lang="ja-JP" altLang="en-US"/>
              <a:t>女性も多く、同時に助産師の役割も。</a:t>
            </a:r>
            <a:endParaRPr lang="en-US" altLang="ja-JP" dirty="0"/>
          </a:p>
          <a:p>
            <a:r>
              <a:rPr lang="ja-JP" altLang="en-US"/>
              <a:t>ソヴィエト時代に下降線を辿ったが、</a:t>
            </a:r>
            <a:r>
              <a:rPr lang="en-US" altLang="ja-JP" dirty="0"/>
              <a:t>21</a:t>
            </a:r>
            <a:r>
              <a:rPr lang="ja-JP" altLang="en-US"/>
              <a:t>世紀に再びムーブメントが。</a:t>
            </a:r>
            <a:r>
              <a:rPr lang="en-US" altLang="ja-JP" dirty="0">
                <a:solidFill>
                  <a:schemeClr val="accent4">
                    <a:lumMod val="75000"/>
                  </a:schemeClr>
                </a:solidFill>
              </a:rPr>
              <a:t>2018</a:t>
            </a:r>
            <a:r>
              <a:rPr lang="ja-JP" altLang="en-US">
                <a:solidFill>
                  <a:schemeClr val="accent4">
                    <a:lumMod val="75000"/>
                  </a:schemeClr>
                </a:solidFill>
              </a:rPr>
              <a:t>年の国会では大統領も「農村部にもっと</a:t>
            </a:r>
            <a:r>
              <a:rPr lang="en-US" altLang="ja-JP" dirty="0">
                <a:solidFill>
                  <a:schemeClr val="accent4">
                    <a:lumMod val="75000"/>
                  </a:schemeClr>
                </a:solidFill>
              </a:rPr>
              <a:t>Feldsher</a:t>
            </a:r>
            <a:r>
              <a:rPr lang="ja-JP" altLang="en-US">
                <a:solidFill>
                  <a:schemeClr val="accent4">
                    <a:lumMod val="75000"/>
                  </a:schemeClr>
                </a:solidFill>
              </a:rPr>
              <a:t>を」と提案。</a:t>
            </a:r>
          </a:p>
          <a:p>
            <a:endParaRPr kumimoji="1" lang="ja-JP" altLang="en-US"/>
          </a:p>
        </p:txBody>
      </p:sp>
    </p:spTree>
    <p:extLst>
      <p:ext uri="{BB962C8B-B14F-4D97-AF65-F5344CB8AC3E}">
        <p14:creationId xmlns:p14="http://schemas.microsoft.com/office/powerpoint/2010/main" val="2088071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364DD-003D-874D-8C0E-C94BCB0134A2}"/>
              </a:ext>
            </a:extLst>
          </p:cNvPr>
          <p:cNvSpPr>
            <a:spLocks noGrp="1"/>
          </p:cNvSpPr>
          <p:nvPr>
            <p:ph type="title"/>
          </p:nvPr>
        </p:nvSpPr>
        <p:spPr/>
        <p:txBody>
          <a:bodyPr/>
          <a:lstStyle/>
          <a:p>
            <a:r>
              <a:rPr kumimoji="1" lang="en-US" altLang="ja-JP" dirty="0"/>
              <a:t>PA</a:t>
            </a:r>
            <a:r>
              <a:rPr lang="ja-JP" altLang="en-US"/>
              <a:t>は</a:t>
            </a:r>
            <a:r>
              <a:rPr lang="en-US" altLang="ja-JP" dirty="0"/>
              <a:t>Feldsher</a:t>
            </a:r>
            <a:r>
              <a:rPr lang="ja-JP" altLang="en-US"/>
              <a:t>を参考にした？</a:t>
            </a:r>
            <a:endParaRPr kumimoji="1" lang="ja-JP" altLang="en-US"/>
          </a:p>
        </p:txBody>
      </p:sp>
      <p:sp>
        <p:nvSpPr>
          <p:cNvPr id="5" name="コンテンツ プレースホルダー 4">
            <a:extLst>
              <a:ext uri="{FF2B5EF4-FFF2-40B4-BE49-F238E27FC236}">
                <a16:creationId xmlns:a16="http://schemas.microsoft.com/office/drawing/2014/main" id="{3A45911E-F271-404A-81C9-8D6D4A4F4566}"/>
              </a:ext>
            </a:extLst>
          </p:cNvPr>
          <p:cNvSpPr>
            <a:spLocks noGrp="1"/>
          </p:cNvSpPr>
          <p:nvPr>
            <p:ph sz="half" idx="2"/>
          </p:nvPr>
        </p:nvSpPr>
        <p:spPr>
          <a:xfrm>
            <a:off x="4648200" y="1600200"/>
            <a:ext cx="4038600" cy="4983162"/>
          </a:xfrm>
        </p:spPr>
        <p:txBody>
          <a:bodyPr>
            <a:normAutofit lnSpcReduction="10000"/>
          </a:bodyPr>
          <a:lstStyle/>
          <a:p>
            <a:pPr marL="0" indent="0">
              <a:buNone/>
            </a:pPr>
            <a:r>
              <a:rPr kumimoji="1" lang="en-US" altLang="ja-JP" i="1" dirty="0"/>
              <a:t>The Soviet Feldsher as a Physician’s Assistant</a:t>
            </a:r>
            <a:r>
              <a:rPr kumimoji="1" lang="ja-JP" altLang="en-US"/>
              <a:t>（</a:t>
            </a:r>
            <a:r>
              <a:rPr kumimoji="1" lang="en-US" altLang="ja-JP" dirty="0"/>
              <a:t>1972</a:t>
            </a:r>
            <a:r>
              <a:rPr kumimoji="1" lang="ja-JP" altLang="en-US"/>
              <a:t>）</a:t>
            </a:r>
            <a:endParaRPr kumimoji="1" lang="en-US" altLang="ja-JP" dirty="0"/>
          </a:p>
          <a:p>
            <a:endParaRPr lang="en-US" altLang="ja-JP" dirty="0"/>
          </a:p>
          <a:p>
            <a:r>
              <a:rPr kumimoji="1" lang="ja-JP" altLang="en-US"/>
              <a:t>アメリカ人医師が</a:t>
            </a:r>
            <a:r>
              <a:rPr kumimoji="1" lang="en-US" altLang="ja-JP" dirty="0"/>
              <a:t>Feldsher</a:t>
            </a:r>
            <a:r>
              <a:rPr kumimoji="1" lang="ja-JP" altLang="en-US"/>
              <a:t>の定義、職務、養成カリキュラムなどを詳しく調査した報告書。</a:t>
            </a:r>
            <a:endParaRPr kumimoji="1" lang="en-US" altLang="ja-JP" dirty="0"/>
          </a:p>
          <a:p>
            <a:r>
              <a:rPr lang="ja-JP" altLang="en-US"/>
              <a:t>いかにこの制度をアメリカに応用するか検討している。</a:t>
            </a:r>
            <a:endParaRPr kumimoji="1" lang="ja-JP" altLang="en-US"/>
          </a:p>
        </p:txBody>
      </p:sp>
      <p:pic>
        <p:nvPicPr>
          <p:cNvPr id="7" name="コンテンツ プレースホルダー 6">
            <a:extLst>
              <a:ext uri="{FF2B5EF4-FFF2-40B4-BE49-F238E27FC236}">
                <a16:creationId xmlns:a16="http://schemas.microsoft.com/office/drawing/2014/main" id="{720F81DE-7E49-2748-BF87-5C7A12273E17}"/>
              </a:ext>
            </a:extLst>
          </p:cNvPr>
          <p:cNvPicPr>
            <a:picLocks noGrp="1" noChangeAspect="1"/>
          </p:cNvPicPr>
          <p:nvPr>
            <p:ph sz="half" idx="1"/>
          </p:nvPr>
        </p:nvPicPr>
        <p:blipFill>
          <a:blip r:embed="rId2"/>
          <a:stretch>
            <a:fillRect/>
          </a:stretch>
        </p:blipFill>
        <p:spPr>
          <a:xfrm>
            <a:off x="683568" y="1600200"/>
            <a:ext cx="3330297" cy="4902153"/>
          </a:xfrm>
          <a:prstGeom prst="rect">
            <a:avLst/>
          </a:prstGeom>
        </p:spPr>
      </p:pic>
    </p:spTree>
    <p:extLst>
      <p:ext uri="{BB962C8B-B14F-4D97-AF65-F5344CB8AC3E}">
        <p14:creationId xmlns:p14="http://schemas.microsoft.com/office/powerpoint/2010/main" val="2990572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4CA511-5A24-904E-B379-7D20EB727728}"/>
              </a:ext>
            </a:extLst>
          </p:cNvPr>
          <p:cNvSpPr>
            <a:spLocks noGrp="1"/>
          </p:cNvSpPr>
          <p:nvPr>
            <p:ph type="title"/>
          </p:nvPr>
        </p:nvSpPr>
        <p:spPr>
          <a:xfrm>
            <a:off x="457200" y="274638"/>
            <a:ext cx="8229600" cy="778098"/>
          </a:xfrm>
        </p:spPr>
        <p:txBody>
          <a:bodyPr/>
          <a:lstStyle/>
          <a:p>
            <a:r>
              <a:rPr kumimoji="1" lang="ja-JP" altLang="en-US"/>
              <a:t>現在、</a:t>
            </a:r>
            <a:r>
              <a:rPr kumimoji="1" lang="en-US" altLang="ja-JP" dirty="0"/>
              <a:t>15</a:t>
            </a:r>
            <a:r>
              <a:rPr kumimoji="1" lang="ja-JP" altLang="en-US"/>
              <a:t>か国で</a:t>
            </a:r>
            <a:r>
              <a:rPr kumimoji="1" lang="en-US" altLang="ja-JP" dirty="0"/>
              <a:t>PA</a:t>
            </a:r>
            <a:r>
              <a:rPr kumimoji="1" lang="ja-JP" altLang="en-US"/>
              <a:t>が制度化</a:t>
            </a:r>
          </a:p>
        </p:txBody>
      </p:sp>
      <p:sp>
        <p:nvSpPr>
          <p:cNvPr id="3" name="コンテンツ プレースホルダー 2">
            <a:extLst>
              <a:ext uri="{FF2B5EF4-FFF2-40B4-BE49-F238E27FC236}">
                <a16:creationId xmlns:a16="http://schemas.microsoft.com/office/drawing/2014/main" id="{F3701B25-4A75-BE4C-A194-6EB7ED7D5501}"/>
              </a:ext>
            </a:extLst>
          </p:cNvPr>
          <p:cNvSpPr>
            <a:spLocks noGrp="1"/>
          </p:cNvSpPr>
          <p:nvPr>
            <p:ph idx="1"/>
          </p:nvPr>
        </p:nvSpPr>
        <p:spPr>
          <a:xfrm>
            <a:off x="457200" y="1052736"/>
            <a:ext cx="8229600" cy="5530626"/>
          </a:xfrm>
        </p:spPr>
        <p:txBody>
          <a:bodyPr>
            <a:normAutofit fontScale="85000" lnSpcReduction="10000"/>
          </a:bodyPr>
          <a:lstStyle/>
          <a:p>
            <a:pPr marL="0" indent="0">
              <a:buNone/>
            </a:pPr>
            <a:r>
              <a:rPr lang="en-US" altLang="ja-JP" dirty="0"/>
              <a:t>Physician Assistants</a:t>
            </a:r>
            <a:r>
              <a:rPr lang="ja-JP" altLang="en-US"/>
              <a:t>（</a:t>
            </a:r>
            <a:r>
              <a:rPr lang="en-US" altLang="ja-JP" dirty="0"/>
              <a:t>non-physicians, physician Associates, Advanced Practice Providers</a:t>
            </a:r>
            <a:r>
              <a:rPr lang="ja-JP" altLang="en-US"/>
              <a:t>）が制度化されている国</a:t>
            </a:r>
            <a:endParaRPr lang="en-US" altLang="ja-JP" dirty="0"/>
          </a:p>
          <a:p>
            <a:r>
              <a:rPr lang="ja-JP" altLang="en-US"/>
              <a:t>ヨーロッパ：</a:t>
            </a:r>
            <a:r>
              <a:rPr lang="ja-JP" altLang="en-US">
                <a:solidFill>
                  <a:srgbClr val="0070C0"/>
                </a:solidFill>
              </a:rPr>
              <a:t>ブルガリア、ドイツ、アイルランド、オランダ、イギリス</a:t>
            </a:r>
            <a:endParaRPr lang="en-US" altLang="ja-JP" dirty="0">
              <a:solidFill>
                <a:srgbClr val="0070C0"/>
              </a:solidFill>
            </a:endParaRPr>
          </a:p>
          <a:p>
            <a:r>
              <a:rPr kumimoji="1" lang="ja-JP" altLang="en-US"/>
              <a:t>オセアニア：</a:t>
            </a:r>
            <a:r>
              <a:rPr lang="ja-JP" altLang="en-US">
                <a:solidFill>
                  <a:srgbClr val="0070C0"/>
                </a:solidFill>
              </a:rPr>
              <a:t>オーストラリア、ニュージーランド</a:t>
            </a:r>
            <a:endParaRPr kumimoji="1" lang="en-US" altLang="ja-JP" dirty="0">
              <a:solidFill>
                <a:srgbClr val="0070C0"/>
              </a:solidFill>
            </a:endParaRPr>
          </a:p>
          <a:p>
            <a:r>
              <a:rPr lang="ja-JP" altLang="en-US"/>
              <a:t>北米：</a:t>
            </a:r>
            <a:r>
              <a:rPr lang="ja-JP" altLang="en-US">
                <a:solidFill>
                  <a:srgbClr val="0070C0"/>
                </a:solidFill>
              </a:rPr>
              <a:t>カナダ、アメリカ</a:t>
            </a:r>
            <a:endParaRPr lang="en-US" altLang="ja-JP" dirty="0">
              <a:solidFill>
                <a:srgbClr val="0070C0"/>
              </a:solidFill>
            </a:endParaRPr>
          </a:p>
          <a:p>
            <a:r>
              <a:rPr kumimoji="1" lang="ja-JP" altLang="en-US"/>
              <a:t>アジア：</a:t>
            </a:r>
            <a:r>
              <a:rPr lang="ja-JP" altLang="en-US">
                <a:solidFill>
                  <a:srgbClr val="0070C0"/>
                </a:solidFill>
              </a:rPr>
              <a:t>インド（台湾は消滅）</a:t>
            </a:r>
            <a:endParaRPr lang="en-US" altLang="ja-JP" dirty="0">
              <a:solidFill>
                <a:srgbClr val="0070C0"/>
              </a:solidFill>
            </a:endParaRPr>
          </a:p>
          <a:p>
            <a:r>
              <a:rPr kumimoji="1" lang="ja-JP" altLang="en-US"/>
              <a:t>中東：</a:t>
            </a:r>
            <a:r>
              <a:rPr lang="ja-JP" altLang="en-US">
                <a:solidFill>
                  <a:srgbClr val="0070C0"/>
                </a:solidFill>
              </a:rPr>
              <a:t>イスラエル、サウジアラビア（現在は保留）</a:t>
            </a:r>
            <a:endParaRPr kumimoji="1" lang="en-US" altLang="ja-JP" dirty="0">
              <a:solidFill>
                <a:srgbClr val="0070C0"/>
              </a:solidFill>
            </a:endParaRPr>
          </a:p>
          <a:p>
            <a:r>
              <a:rPr lang="ja-JP" altLang="en-US"/>
              <a:t>アフリカ：</a:t>
            </a:r>
            <a:r>
              <a:rPr kumimoji="1" lang="ja-JP" altLang="en-US">
                <a:solidFill>
                  <a:srgbClr val="0070C0"/>
                </a:solidFill>
              </a:rPr>
              <a:t>南アフリカ、ガーナ、リベリア</a:t>
            </a:r>
            <a:endParaRPr kumimoji="1" lang="en-US" altLang="ja-JP" dirty="0">
              <a:solidFill>
                <a:srgbClr val="0070C0"/>
              </a:solidFill>
            </a:endParaRPr>
          </a:p>
          <a:p>
            <a:pPr marL="0" indent="0">
              <a:buNone/>
            </a:pPr>
            <a:endParaRPr kumimoji="1" lang="en-US" altLang="ja-JP" dirty="0"/>
          </a:p>
          <a:p>
            <a:pPr marL="0" indent="0">
              <a:buNone/>
            </a:pPr>
            <a:r>
              <a:rPr lang="en-US" altLang="ja-JP" dirty="0"/>
              <a:t>※</a:t>
            </a:r>
            <a:r>
              <a:rPr lang="ja-JP" altLang="en-US"/>
              <a:t>旧ソヴィエト諸国（ロシア、アルメニア、カザフスタン、ウズベキスタン、キルギス）とモンゴルには</a:t>
            </a:r>
            <a:r>
              <a:rPr lang="en-US" altLang="ja-JP" dirty="0"/>
              <a:t>Feldsher</a:t>
            </a:r>
            <a:endParaRPr kumimoji="1" lang="ja-JP" altLang="en-US"/>
          </a:p>
        </p:txBody>
      </p:sp>
    </p:spTree>
    <p:extLst>
      <p:ext uri="{BB962C8B-B14F-4D97-AF65-F5344CB8AC3E}">
        <p14:creationId xmlns:p14="http://schemas.microsoft.com/office/powerpoint/2010/main" val="700084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7BED46-63F9-094E-8CF8-1BEA2CA01930}"/>
              </a:ext>
            </a:extLst>
          </p:cNvPr>
          <p:cNvSpPr>
            <a:spLocks noGrp="1"/>
          </p:cNvSpPr>
          <p:nvPr>
            <p:ph type="title"/>
          </p:nvPr>
        </p:nvSpPr>
        <p:spPr>
          <a:xfrm>
            <a:off x="457200" y="274638"/>
            <a:ext cx="8229600" cy="778098"/>
          </a:xfrm>
        </p:spPr>
        <p:txBody>
          <a:bodyPr>
            <a:normAutofit/>
          </a:bodyPr>
          <a:lstStyle/>
          <a:p>
            <a:r>
              <a:rPr kumimoji="1" lang="ja-JP" altLang="en-US"/>
              <a:t>状況はさまざま</a:t>
            </a:r>
          </a:p>
        </p:txBody>
      </p:sp>
      <p:graphicFrame>
        <p:nvGraphicFramePr>
          <p:cNvPr id="4" name="コンテンツ プレースホルダー 3">
            <a:extLst>
              <a:ext uri="{FF2B5EF4-FFF2-40B4-BE49-F238E27FC236}">
                <a16:creationId xmlns:a16="http://schemas.microsoft.com/office/drawing/2014/main" id="{2D3656D1-9C5E-0C45-90C7-BEDE81647031}"/>
              </a:ext>
            </a:extLst>
          </p:cNvPr>
          <p:cNvGraphicFramePr>
            <a:graphicFrameLocks noGrp="1"/>
          </p:cNvGraphicFramePr>
          <p:nvPr>
            <p:ph idx="1"/>
            <p:extLst>
              <p:ext uri="{D42A27DB-BD31-4B8C-83A1-F6EECF244321}">
                <p14:modId xmlns:p14="http://schemas.microsoft.com/office/powerpoint/2010/main" val="2221887078"/>
              </p:ext>
            </p:extLst>
          </p:nvPr>
        </p:nvGraphicFramePr>
        <p:xfrm>
          <a:off x="447653" y="1448496"/>
          <a:ext cx="8229600" cy="4582160"/>
        </p:xfrm>
        <a:graphic>
          <a:graphicData uri="http://schemas.openxmlformats.org/drawingml/2006/table">
            <a:tbl>
              <a:tblPr firstRow="1" bandRow="1">
                <a:tableStyleId>{00A15C55-8517-42AA-B614-E9B94910E393}</a:tableStyleId>
              </a:tblPr>
              <a:tblGrid>
                <a:gridCol w="1645920">
                  <a:extLst>
                    <a:ext uri="{9D8B030D-6E8A-4147-A177-3AD203B41FA5}">
                      <a16:colId xmlns:a16="http://schemas.microsoft.com/office/drawing/2014/main" val="2528675021"/>
                    </a:ext>
                  </a:extLst>
                </a:gridCol>
                <a:gridCol w="1645920">
                  <a:extLst>
                    <a:ext uri="{9D8B030D-6E8A-4147-A177-3AD203B41FA5}">
                      <a16:colId xmlns:a16="http://schemas.microsoft.com/office/drawing/2014/main" val="1289319263"/>
                    </a:ext>
                  </a:extLst>
                </a:gridCol>
                <a:gridCol w="1645920">
                  <a:extLst>
                    <a:ext uri="{9D8B030D-6E8A-4147-A177-3AD203B41FA5}">
                      <a16:colId xmlns:a16="http://schemas.microsoft.com/office/drawing/2014/main" val="3367675182"/>
                    </a:ext>
                  </a:extLst>
                </a:gridCol>
                <a:gridCol w="1625312">
                  <a:extLst>
                    <a:ext uri="{9D8B030D-6E8A-4147-A177-3AD203B41FA5}">
                      <a16:colId xmlns:a16="http://schemas.microsoft.com/office/drawing/2014/main" val="559143798"/>
                    </a:ext>
                  </a:extLst>
                </a:gridCol>
                <a:gridCol w="1666528">
                  <a:extLst>
                    <a:ext uri="{9D8B030D-6E8A-4147-A177-3AD203B41FA5}">
                      <a16:colId xmlns:a16="http://schemas.microsoft.com/office/drawing/2014/main" val="3752851026"/>
                    </a:ext>
                  </a:extLst>
                </a:gridCol>
              </a:tblGrid>
              <a:tr h="370840">
                <a:tc>
                  <a:txBody>
                    <a:bodyPr/>
                    <a:lstStyle/>
                    <a:p>
                      <a:r>
                        <a:rPr kumimoji="1" lang="ja-JP" altLang="en-US"/>
                        <a:t>国</a:t>
                      </a:r>
                    </a:p>
                  </a:txBody>
                  <a:tcPr/>
                </a:tc>
                <a:tc>
                  <a:txBody>
                    <a:bodyPr/>
                    <a:lstStyle/>
                    <a:p>
                      <a:r>
                        <a:rPr kumimoji="1" lang="en-US" altLang="ja-JP" dirty="0"/>
                        <a:t>PA</a:t>
                      </a:r>
                      <a:r>
                        <a:rPr kumimoji="1" lang="ja-JP" altLang="en-US"/>
                        <a:t>の数（</a:t>
                      </a:r>
                      <a:r>
                        <a:rPr kumimoji="1" lang="en-US" altLang="ja-JP" dirty="0"/>
                        <a:t>2018</a:t>
                      </a:r>
                      <a:r>
                        <a:rPr kumimoji="1" lang="ja-JP" altLang="en-US"/>
                        <a:t>）</a:t>
                      </a:r>
                      <a:endParaRPr kumimoji="1" lang="en-US" altLang="ja-JP" dirty="0"/>
                    </a:p>
                  </a:txBody>
                  <a:tcPr/>
                </a:tc>
                <a:tc>
                  <a:txBody>
                    <a:bodyPr/>
                    <a:lstStyle/>
                    <a:p>
                      <a:r>
                        <a:rPr kumimoji="1" lang="ja-JP" altLang="en-US">
                          <a:solidFill>
                            <a:schemeClr val="accent6">
                              <a:lumMod val="50000"/>
                            </a:schemeClr>
                          </a:solidFill>
                        </a:rPr>
                        <a:t>人口</a:t>
                      </a:r>
                      <a:r>
                        <a:rPr kumimoji="1" lang="en-US" altLang="ja-JP" dirty="0">
                          <a:solidFill>
                            <a:schemeClr val="accent6">
                              <a:lumMod val="50000"/>
                            </a:schemeClr>
                          </a:solidFill>
                        </a:rPr>
                        <a:t>1000</a:t>
                      </a:r>
                      <a:r>
                        <a:rPr kumimoji="1" lang="ja-JP" altLang="en-US">
                          <a:solidFill>
                            <a:schemeClr val="accent6">
                              <a:lumMod val="50000"/>
                            </a:schemeClr>
                          </a:solidFill>
                        </a:rPr>
                        <a:t>人</a:t>
                      </a:r>
                      <a:endParaRPr kumimoji="1" lang="en-US" altLang="ja-JP" dirty="0">
                        <a:solidFill>
                          <a:schemeClr val="accent6">
                            <a:lumMod val="50000"/>
                          </a:schemeClr>
                        </a:solidFill>
                      </a:endParaRPr>
                    </a:p>
                    <a:p>
                      <a:r>
                        <a:rPr kumimoji="1" lang="ja-JP" altLang="en-US">
                          <a:solidFill>
                            <a:schemeClr val="accent6">
                              <a:lumMod val="50000"/>
                            </a:schemeClr>
                          </a:solidFill>
                        </a:rPr>
                        <a:t>あたり医師数</a:t>
                      </a:r>
                    </a:p>
                  </a:txBody>
                  <a:tcPr/>
                </a:tc>
                <a:tc>
                  <a:txBody>
                    <a:bodyPr/>
                    <a:lstStyle/>
                    <a:p>
                      <a:r>
                        <a:rPr kumimoji="1" lang="ja-JP" altLang="en-US"/>
                        <a:t>法規制</a:t>
                      </a:r>
                    </a:p>
                  </a:txBody>
                  <a:tcPr/>
                </a:tc>
                <a:tc>
                  <a:txBody>
                    <a:bodyPr/>
                    <a:lstStyle/>
                    <a:p>
                      <a:r>
                        <a:rPr kumimoji="1" lang="ja-JP" altLang="en-US"/>
                        <a:t>受容の状況</a:t>
                      </a:r>
                    </a:p>
                  </a:txBody>
                  <a:tcPr/>
                </a:tc>
                <a:extLst>
                  <a:ext uri="{0D108BD9-81ED-4DB2-BD59-A6C34878D82A}">
                    <a16:rowId xmlns:a16="http://schemas.microsoft.com/office/drawing/2014/main" val="139259938"/>
                  </a:ext>
                </a:extLst>
              </a:tr>
              <a:tr h="370840">
                <a:tc>
                  <a:txBody>
                    <a:bodyPr/>
                    <a:lstStyle/>
                    <a:p>
                      <a:r>
                        <a:rPr kumimoji="1" lang="ja-JP" altLang="en-US"/>
                        <a:t>アメリカ</a:t>
                      </a:r>
                    </a:p>
                  </a:txBody>
                  <a:tcPr/>
                </a:tc>
                <a:tc>
                  <a:txBody>
                    <a:bodyPr/>
                    <a:lstStyle/>
                    <a:p>
                      <a:r>
                        <a:rPr kumimoji="1" lang="ja-JP" altLang="en-US"/>
                        <a:t>約</a:t>
                      </a:r>
                      <a:r>
                        <a:rPr kumimoji="1" lang="en-US" altLang="ja-JP" dirty="0"/>
                        <a:t>120,000</a:t>
                      </a:r>
                      <a:endParaRPr kumimoji="1" lang="ja-JP" altLang="en-US"/>
                    </a:p>
                  </a:txBody>
                  <a:tcPr/>
                </a:tc>
                <a:tc>
                  <a:txBody>
                    <a:bodyPr/>
                    <a:lstStyle/>
                    <a:p>
                      <a:r>
                        <a:rPr kumimoji="1" lang="en-US" altLang="ja-JP" sz="1800" dirty="0">
                          <a:solidFill>
                            <a:schemeClr val="accent6">
                              <a:lumMod val="50000"/>
                            </a:schemeClr>
                          </a:solidFill>
                        </a:rPr>
                        <a:t>2.6</a:t>
                      </a:r>
                      <a:endParaRPr kumimoji="1" lang="ja-JP" altLang="en-US" sz="1800">
                        <a:solidFill>
                          <a:schemeClr val="accent6">
                            <a:lumMod val="50000"/>
                          </a:schemeClr>
                        </a:solidFill>
                      </a:endParaRPr>
                    </a:p>
                  </a:txBody>
                  <a:tcPr/>
                </a:tc>
                <a:tc>
                  <a:txBody>
                    <a:bodyPr/>
                    <a:lstStyle/>
                    <a:p>
                      <a:r>
                        <a:rPr kumimoji="1" lang="ja-JP" altLang="en-US"/>
                        <a:t>全ての州で</a:t>
                      </a:r>
                      <a:endParaRPr kumimoji="1" lang="en-US" altLang="ja-JP" dirty="0"/>
                    </a:p>
                    <a:p>
                      <a:r>
                        <a:rPr kumimoji="1" lang="ja-JP" altLang="en-US"/>
                        <a:t>活動可能</a:t>
                      </a:r>
                    </a:p>
                  </a:txBody>
                  <a:tcPr/>
                </a:tc>
                <a:tc>
                  <a:txBody>
                    <a:bodyPr/>
                    <a:lstStyle/>
                    <a:p>
                      <a:r>
                        <a:rPr kumimoji="1" lang="ja-JP" altLang="en-US"/>
                        <a:t>ポジティブ</a:t>
                      </a:r>
                    </a:p>
                  </a:txBody>
                  <a:tcPr/>
                </a:tc>
                <a:extLst>
                  <a:ext uri="{0D108BD9-81ED-4DB2-BD59-A6C34878D82A}">
                    <a16:rowId xmlns:a16="http://schemas.microsoft.com/office/drawing/2014/main" val="3016917311"/>
                  </a:ext>
                </a:extLst>
              </a:tr>
              <a:tr h="370840">
                <a:tc>
                  <a:txBody>
                    <a:bodyPr/>
                    <a:lstStyle/>
                    <a:p>
                      <a:r>
                        <a:rPr kumimoji="1" lang="ja-JP" altLang="en-US"/>
                        <a:t>ガーナ</a:t>
                      </a:r>
                    </a:p>
                  </a:txBody>
                  <a:tcPr/>
                </a:tc>
                <a:tc>
                  <a:txBody>
                    <a:bodyPr/>
                    <a:lstStyle/>
                    <a:p>
                      <a:r>
                        <a:rPr kumimoji="1" lang="ja-JP" altLang="en-US"/>
                        <a:t>約</a:t>
                      </a:r>
                      <a:r>
                        <a:rPr kumimoji="1" lang="en-US" altLang="ja-JP" dirty="0"/>
                        <a:t>2,500</a:t>
                      </a:r>
                      <a:endParaRPr kumimoji="1" lang="ja-JP" altLang="en-US"/>
                    </a:p>
                  </a:txBody>
                  <a:tcPr/>
                </a:tc>
                <a:tc>
                  <a:txBody>
                    <a:bodyPr/>
                    <a:lstStyle/>
                    <a:p>
                      <a:r>
                        <a:rPr kumimoji="1" lang="en-US" altLang="ja-JP" sz="1800" dirty="0">
                          <a:solidFill>
                            <a:schemeClr val="accent6">
                              <a:lumMod val="50000"/>
                            </a:schemeClr>
                          </a:solidFill>
                        </a:rPr>
                        <a:t>1.0</a:t>
                      </a:r>
                      <a:endParaRPr kumimoji="1" lang="ja-JP" altLang="en-US" sz="1800">
                        <a:solidFill>
                          <a:schemeClr val="accent6">
                            <a:lumMod val="50000"/>
                          </a:schemeClr>
                        </a:solidFill>
                      </a:endParaRPr>
                    </a:p>
                  </a:txBody>
                  <a:tcPr/>
                </a:tc>
                <a:tc>
                  <a:txBody>
                    <a:bodyPr/>
                    <a:lstStyle/>
                    <a:p>
                      <a:r>
                        <a:rPr kumimoji="1" lang="ja-JP" altLang="en-US"/>
                        <a:t>部分的に可能</a:t>
                      </a:r>
                    </a:p>
                  </a:txBody>
                  <a:tcPr/>
                </a:tc>
                <a:tc>
                  <a:txBody>
                    <a:bodyPr/>
                    <a:lstStyle/>
                    <a:p>
                      <a:r>
                        <a:rPr kumimoji="1" lang="ja-JP" altLang="en-US"/>
                        <a:t>良い</a:t>
                      </a:r>
                    </a:p>
                  </a:txBody>
                  <a:tcPr/>
                </a:tc>
                <a:extLst>
                  <a:ext uri="{0D108BD9-81ED-4DB2-BD59-A6C34878D82A}">
                    <a16:rowId xmlns:a16="http://schemas.microsoft.com/office/drawing/2014/main" val="382197113"/>
                  </a:ext>
                </a:extLst>
              </a:tr>
              <a:tr h="370840">
                <a:tc>
                  <a:txBody>
                    <a:bodyPr/>
                    <a:lstStyle/>
                    <a:p>
                      <a:r>
                        <a:rPr kumimoji="1" lang="ja-JP" altLang="en-US"/>
                        <a:t>リベリア</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約</a:t>
                      </a:r>
                      <a:r>
                        <a:rPr kumimoji="1" lang="en-US" altLang="ja-JP" dirty="0"/>
                        <a:t>1,200</a:t>
                      </a:r>
                      <a:endParaRPr kumimoji="1" lang="ja-JP" altLang="en-US"/>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accent6">
                              <a:lumMod val="50000"/>
                            </a:schemeClr>
                          </a:solidFill>
                        </a:rPr>
                        <a:t>1.1</a:t>
                      </a:r>
                      <a:endParaRPr kumimoji="1" lang="ja-JP" altLang="en-US" sz="1800">
                        <a:solidFill>
                          <a:schemeClr val="accent6">
                            <a:lumMod val="50000"/>
                          </a:schemeClr>
                        </a:solidFill>
                      </a:endParaRPr>
                    </a:p>
                    <a:p>
                      <a:endParaRPr kumimoji="1" lang="ja-JP" altLang="en-US" sz="1800">
                        <a:solidFill>
                          <a:schemeClr val="accent6">
                            <a:lumMod val="50000"/>
                          </a:schemeClr>
                        </a:solidFill>
                      </a:endParaRPr>
                    </a:p>
                  </a:txBody>
                  <a:tcPr/>
                </a:tc>
                <a:tc>
                  <a:txBody>
                    <a:bodyPr/>
                    <a:lstStyle/>
                    <a:p>
                      <a:r>
                        <a:rPr kumimoji="1" lang="ja-JP" altLang="en-US"/>
                        <a:t>全土で</a:t>
                      </a:r>
                      <a:endParaRPr kumimoji="1" lang="en-US" altLang="ja-JP" dirty="0"/>
                    </a:p>
                    <a:p>
                      <a:r>
                        <a:rPr kumimoji="1" lang="ja-JP" altLang="en-US"/>
                        <a:t>活動可能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p>
                      <a:endParaRPr kumimoji="1" lang="ja-JP" altLang="en-US"/>
                    </a:p>
                  </a:txBody>
                  <a:tcPr/>
                </a:tc>
                <a:extLst>
                  <a:ext uri="{0D108BD9-81ED-4DB2-BD59-A6C34878D82A}">
                    <a16:rowId xmlns:a16="http://schemas.microsoft.com/office/drawing/2014/main" val="10376354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オランダ</a:t>
                      </a:r>
                    </a:p>
                    <a:p>
                      <a:endParaRPr kumimoji="1" lang="ja-JP" altLang="en-US"/>
                    </a:p>
                  </a:txBody>
                  <a:tcPr/>
                </a:tc>
                <a:tc>
                  <a:txBody>
                    <a:bodyPr/>
                    <a:lstStyle/>
                    <a:p>
                      <a:r>
                        <a:rPr kumimoji="1" lang="ja-JP" altLang="en-US"/>
                        <a:t>約</a:t>
                      </a:r>
                      <a:r>
                        <a:rPr kumimoji="1" lang="en-US" altLang="ja-JP" dirty="0"/>
                        <a:t>1,000</a:t>
                      </a:r>
                      <a:endParaRPr kumimoji="1" lang="ja-JP" altLang="en-US"/>
                    </a:p>
                  </a:txBody>
                  <a:tcPr/>
                </a:tc>
                <a:tc>
                  <a:txBody>
                    <a:bodyPr/>
                    <a:lstStyle/>
                    <a:p>
                      <a:r>
                        <a:rPr kumimoji="1" lang="en-US" altLang="ja-JP" sz="1800" dirty="0">
                          <a:solidFill>
                            <a:schemeClr val="accent6">
                              <a:lumMod val="50000"/>
                            </a:schemeClr>
                          </a:solidFill>
                        </a:rPr>
                        <a:t>3.3</a:t>
                      </a:r>
                      <a:endParaRPr kumimoji="1" lang="ja-JP" altLang="en-US" sz="1800">
                        <a:solidFill>
                          <a:schemeClr val="accent6">
                            <a:lumMod val="50000"/>
                          </a:schemeClr>
                        </a:solidFill>
                      </a:endParaRPr>
                    </a:p>
                  </a:txBody>
                  <a:tcPr/>
                </a:tc>
                <a:tc>
                  <a:txBody>
                    <a:bodyPr/>
                    <a:lstStyle/>
                    <a:p>
                      <a:r>
                        <a:rPr kumimoji="1" lang="ja-JP" altLang="en-US"/>
                        <a:t>全土で</a:t>
                      </a:r>
                      <a:endParaRPr kumimoji="1" lang="en-US" altLang="ja-JP" dirty="0"/>
                    </a:p>
                    <a:p>
                      <a:r>
                        <a:rPr kumimoji="1" lang="ja-JP" altLang="en-US"/>
                        <a:t>活動可能</a:t>
                      </a:r>
                    </a:p>
                  </a:txBody>
                  <a:tcPr/>
                </a:tc>
                <a:tc>
                  <a:txBody>
                    <a:bodyPr/>
                    <a:lstStyle/>
                    <a:p>
                      <a:r>
                        <a:rPr kumimoji="1" lang="ja-JP" altLang="en-US"/>
                        <a:t>ポジティブ</a:t>
                      </a:r>
                    </a:p>
                  </a:txBody>
                  <a:tcPr/>
                </a:tc>
                <a:extLst>
                  <a:ext uri="{0D108BD9-81ED-4DB2-BD59-A6C34878D82A}">
                    <a16:rowId xmlns:a16="http://schemas.microsoft.com/office/drawing/2014/main" val="1039498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カナダ</a:t>
                      </a:r>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約</a:t>
                      </a:r>
                      <a:r>
                        <a:rPr kumimoji="1" lang="en-US" altLang="ja-JP" dirty="0"/>
                        <a:t>500</a:t>
                      </a:r>
                      <a:endParaRPr kumimoji="1" lang="ja-JP" altLang="en-US"/>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accent6">
                              <a:lumMod val="50000"/>
                            </a:schemeClr>
                          </a:solidFill>
                        </a:rPr>
                        <a:t>2.3</a:t>
                      </a:r>
                      <a:endParaRPr kumimoji="1" lang="ja-JP" altLang="en-US" sz="1800">
                        <a:solidFill>
                          <a:schemeClr val="accent6">
                            <a:lumMod val="50000"/>
                          </a:schemeClr>
                        </a:solidFill>
                      </a:endParaRPr>
                    </a:p>
                    <a:p>
                      <a:endParaRPr kumimoji="1" lang="ja-JP" altLang="en-US" sz="1800">
                        <a:solidFill>
                          <a:schemeClr val="accent6">
                            <a:lumMod val="50000"/>
                          </a:schemeClr>
                        </a:solidFill>
                      </a:endParaRPr>
                    </a:p>
                  </a:txBody>
                  <a:tcPr/>
                </a:tc>
                <a:tc>
                  <a:txBody>
                    <a:bodyPr/>
                    <a:lstStyle/>
                    <a:p>
                      <a:r>
                        <a:rPr kumimoji="1" lang="en-US" altLang="ja-JP" dirty="0"/>
                        <a:t>3</a:t>
                      </a:r>
                      <a:r>
                        <a:rPr kumimoji="1" lang="ja-JP" altLang="en-US"/>
                        <a:t>つの州のみ活動可能</a:t>
                      </a:r>
                    </a:p>
                  </a:txBody>
                  <a:tcPr/>
                </a:tc>
                <a:tc>
                  <a:txBody>
                    <a:bodyPr/>
                    <a:lstStyle/>
                    <a:p>
                      <a:r>
                        <a:rPr kumimoji="1" lang="ja-JP" altLang="en-US"/>
                        <a:t>看護師団体による反対あり</a:t>
                      </a:r>
                    </a:p>
                  </a:txBody>
                  <a:tcPr/>
                </a:tc>
                <a:extLst>
                  <a:ext uri="{0D108BD9-81ED-4DB2-BD59-A6C34878D82A}">
                    <a16:rowId xmlns:a16="http://schemas.microsoft.com/office/drawing/2014/main" val="4121168207"/>
                  </a:ext>
                </a:extLst>
              </a:tr>
              <a:tr h="370840">
                <a:tc>
                  <a:txBody>
                    <a:bodyPr/>
                    <a:lstStyle/>
                    <a:p>
                      <a:r>
                        <a:rPr kumimoji="1" lang="ja-JP" altLang="en-US"/>
                        <a:t>イギリス</a:t>
                      </a:r>
                    </a:p>
                  </a:txBody>
                  <a:tcPr/>
                </a:tc>
                <a:tc>
                  <a:txBody>
                    <a:bodyPr/>
                    <a:lstStyle/>
                    <a:p>
                      <a:r>
                        <a:rPr kumimoji="1" lang="ja-JP" altLang="en-US"/>
                        <a:t>約</a:t>
                      </a:r>
                      <a:r>
                        <a:rPr kumimoji="1" lang="en-US" altLang="ja-JP" dirty="0"/>
                        <a:t>450</a:t>
                      </a:r>
                      <a:endParaRPr kumimoji="1" lang="ja-JP" altLang="en-US"/>
                    </a:p>
                  </a:txBody>
                  <a:tcPr/>
                </a:tc>
                <a:tc>
                  <a:txBody>
                    <a:bodyPr/>
                    <a:lstStyle/>
                    <a:p>
                      <a:r>
                        <a:rPr kumimoji="1" lang="en-US" altLang="ja-JP" sz="1800" dirty="0">
                          <a:solidFill>
                            <a:schemeClr val="accent6">
                              <a:lumMod val="50000"/>
                            </a:schemeClr>
                          </a:solidFill>
                        </a:rPr>
                        <a:t>2.8</a:t>
                      </a:r>
                      <a:endParaRPr kumimoji="1" lang="ja-JP" altLang="en-US" sz="1800">
                        <a:solidFill>
                          <a:schemeClr val="accent6">
                            <a:lumMod val="50000"/>
                          </a:schemeClr>
                        </a:solidFill>
                      </a:endParaRPr>
                    </a:p>
                  </a:txBody>
                  <a:tcPr/>
                </a:tc>
                <a:tc>
                  <a:txBody>
                    <a:bodyPr/>
                    <a:lstStyle/>
                    <a:p>
                      <a:r>
                        <a:rPr kumimoji="1" lang="en-US" altLang="ja-JP" dirty="0"/>
                        <a:t>NHS</a:t>
                      </a:r>
                      <a:r>
                        <a:rPr kumimoji="1" lang="ja-JP" altLang="en-US"/>
                        <a:t>が承認。処方は不可。</a:t>
                      </a:r>
                    </a:p>
                  </a:txBody>
                  <a:tcPr/>
                </a:tc>
                <a:tc>
                  <a:txBody>
                    <a:bodyPr/>
                    <a:lstStyle/>
                    <a:p>
                      <a:r>
                        <a:rPr kumimoji="1" lang="en-US" altLang="ja-JP" dirty="0"/>
                        <a:t>Mixed</a:t>
                      </a:r>
                      <a:endParaRPr kumimoji="1" lang="ja-JP" altLang="en-US"/>
                    </a:p>
                  </a:txBody>
                  <a:tcPr/>
                </a:tc>
                <a:extLst>
                  <a:ext uri="{0D108BD9-81ED-4DB2-BD59-A6C34878D82A}">
                    <a16:rowId xmlns:a16="http://schemas.microsoft.com/office/drawing/2014/main" val="1682950877"/>
                  </a:ext>
                </a:extLst>
              </a:tr>
              <a:tr h="370840">
                <a:tc>
                  <a:txBody>
                    <a:bodyPr/>
                    <a:lstStyle/>
                    <a:p>
                      <a:r>
                        <a:rPr kumimoji="1" lang="ja-JP" altLang="en-US"/>
                        <a:t>インド</a:t>
                      </a:r>
                    </a:p>
                  </a:txBody>
                  <a:tcPr/>
                </a:tc>
                <a:tc>
                  <a:txBody>
                    <a:bodyPr/>
                    <a:lstStyle/>
                    <a:p>
                      <a:r>
                        <a:rPr kumimoji="1" lang="ja-JP" altLang="en-US"/>
                        <a:t>約</a:t>
                      </a:r>
                      <a:r>
                        <a:rPr kumimoji="1" lang="en-US" altLang="ja-JP" dirty="0"/>
                        <a:t>375</a:t>
                      </a:r>
                      <a:endParaRPr kumimoji="1" lang="ja-JP" altLang="en-US"/>
                    </a:p>
                  </a:txBody>
                  <a:tcPr/>
                </a:tc>
                <a:tc>
                  <a:txBody>
                    <a:bodyPr/>
                    <a:lstStyle/>
                    <a:p>
                      <a:r>
                        <a:rPr kumimoji="1" lang="en-US" altLang="ja-JP" sz="1800" dirty="0">
                          <a:solidFill>
                            <a:schemeClr val="accent6">
                              <a:lumMod val="50000"/>
                            </a:schemeClr>
                          </a:solidFill>
                        </a:rPr>
                        <a:t>1.73</a:t>
                      </a:r>
                      <a:endParaRPr kumimoji="1" lang="ja-JP" altLang="en-US" sz="1800">
                        <a:solidFill>
                          <a:schemeClr val="accent6">
                            <a:lumMod val="50000"/>
                          </a:schemeClr>
                        </a:solidFill>
                      </a:endParaRPr>
                    </a:p>
                  </a:txBody>
                  <a:tcPr/>
                </a:tc>
                <a:tc>
                  <a:txBody>
                    <a:bodyPr/>
                    <a:lstStyle/>
                    <a:p>
                      <a:r>
                        <a:rPr kumimoji="1" lang="ja-JP" altLang="en-US"/>
                        <a:t>部分的に可能</a:t>
                      </a:r>
                    </a:p>
                  </a:txBody>
                  <a:tcPr/>
                </a:tc>
                <a:tc>
                  <a:txBody>
                    <a:bodyPr/>
                    <a:lstStyle/>
                    <a:p>
                      <a:endParaRPr kumimoji="1" lang="ja-JP" altLang="en-US"/>
                    </a:p>
                  </a:txBody>
                  <a:tcPr/>
                </a:tc>
                <a:extLst>
                  <a:ext uri="{0D108BD9-81ED-4DB2-BD59-A6C34878D82A}">
                    <a16:rowId xmlns:a16="http://schemas.microsoft.com/office/drawing/2014/main" val="2741338487"/>
                  </a:ext>
                </a:extLst>
              </a:tr>
            </a:tbl>
          </a:graphicData>
        </a:graphic>
      </p:graphicFrame>
      <p:sp>
        <p:nvSpPr>
          <p:cNvPr id="5" name="テキスト ボックス 4">
            <a:extLst>
              <a:ext uri="{FF2B5EF4-FFF2-40B4-BE49-F238E27FC236}">
                <a16:creationId xmlns:a16="http://schemas.microsoft.com/office/drawing/2014/main" id="{FDBEDDB3-DC03-8F4E-952F-12FF6BBBC090}"/>
              </a:ext>
            </a:extLst>
          </p:cNvPr>
          <p:cNvSpPr txBox="1"/>
          <p:nvPr/>
        </p:nvSpPr>
        <p:spPr>
          <a:xfrm>
            <a:off x="457200" y="1079164"/>
            <a:ext cx="2669320" cy="369332"/>
          </a:xfrm>
          <a:prstGeom prst="rect">
            <a:avLst/>
          </a:prstGeom>
          <a:noFill/>
        </p:spPr>
        <p:txBody>
          <a:bodyPr wrap="none" rtlCol="0">
            <a:spAutoFit/>
          </a:bodyPr>
          <a:lstStyle/>
          <a:p>
            <a:r>
              <a:rPr kumimoji="1" lang="ja-JP" altLang="en-US"/>
              <a:t>比較的うまくいっている国</a:t>
            </a:r>
          </a:p>
        </p:txBody>
      </p:sp>
      <p:sp>
        <p:nvSpPr>
          <p:cNvPr id="6" name="テキスト ボックス 5">
            <a:extLst>
              <a:ext uri="{FF2B5EF4-FFF2-40B4-BE49-F238E27FC236}">
                <a16:creationId xmlns:a16="http://schemas.microsoft.com/office/drawing/2014/main" id="{72BC875A-3FCF-DB45-98E4-ED3BAA6A0351}"/>
              </a:ext>
            </a:extLst>
          </p:cNvPr>
          <p:cNvSpPr txBox="1"/>
          <p:nvPr/>
        </p:nvSpPr>
        <p:spPr>
          <a:xfrm>
            <a:off x="5629752" y="6041016"/>
            <a:ext cx="3047501" cy="307777"/>
          </a:xfrm>
          <a:prstGeom prst="rect">
            <a:avLst/>
          </a:prstGeom>
          <a:noFill/>
        </p:spPr>
        <p:txBody>
          <a:bodyPr wrap="none" rtlCol="0">
            <a:spAutoFit/>
          </a:bodyPr>
          <a:lstStyle/>
          <a:p>
            <a:r>
              <a:rPr kumimoji="1" lang="en-US" altLang="ja-JP" sz="1400" dirty="0"/>
              <a:t>Cawley = Hooker (2018)</a:t>
            </a:r>
            <a:r>
              <a:rPr kumimoji="1" lang="ja-JP" altLang="en-US" sz="1400"/>
              <a:t>　より筆者作成</a:t>
            </a:r>
          </a:p>
        </p:txBody>
      </p:sp>
      <p:sp>
        <p:nvSpPr>
          <p:cNvPr id="7" name="テキスト ボックス 6">
            <a:extLst>
              <a:ext uri="{FF2B5EF4-FFF2-40B4-BE49-F238E27FC236}">
                <a16:creationId xmlns:a16="http://schemas.microsoft.com/office/drawing/2014/main" id="{36A53381-4BB2-264E-BD21-42417E47605F}"/>
              </a:ext>
            </a:extLst>
          </p:cNvPr>
          <p:cNvSpPr txBox="1"/>
          <p:nvPr/>
        </p:nvSpPr>
        <p:spPr>
          <a:xfrm>
            <a:off x="457200" y="6488668"/>
            <a:ext cx="6287299" cy="369332"/>
          </a:xfrm>
          <a:prstGeom prst="rect">
            <a:avLst/>
          </a:prstGeom>
          <a:noFill/>
        </p:spPr>
        <p:txBody>
          <a:bodyPr wrap="none" rtlCol="0">
            <a:spAutoFit/>
          </a:bodyPr>
          <a:lstStyle/>
          <a:p>
            <a:r>
              <a:rPr kumimoji="1" lang="en-US" altLang="ja-JP" dirty="0"/>
              <a:t>※</a:t>
            </a:r>
            <a:r>
              <a:rPr kumimoji="1" lang="ja-JP" altLang="en-US"/>
              <a:t>　南アフリカ：約</a:t>
            </a:r>
            <a:r>
              <a:rPr kumimoji="1" lang="en-US" altLang="ja-JP" dirty="0"/>
              <a:t>920</a:t>
            </a:r>
            <a:r>
              <a:rPr kumimoji="1" lang="ja-JP" altLang="en-US"/>
              <a:t>人、ドイツ約</a:t>
            </a:r>
            <a:r>
              <a:rPr kumimoji="1" lang="en-US" altLang="ja-JP" dirty="0"/>
              <a:t>100</a:t>
            </a:r>
            <a:r>
              <a:rPr kumimoji="1" lang="ja-JP" altLang="en-US"/>
              <a:t>人、アフガニスタン約</a:t>
            </a:r>
            <a:r>
              <a:rPr kumimoji="1" lang="en-US" altLang="ja-JP" dirty="0"/>
              <a:t>65</a:t>
            </a:r>
            <a:r>
              <a:rPr kumimoji="1" lang="ja-JP" altLang="en-US"/>
              <a:t>人</a:t>
            </a:r>
          </a:p>
        </p:txBody>
      </p:sp>
    </p:spTree>
    <p:extLst>
      <p:ext uri="{BB962C8B-B14F-4D97-AF65-F5344CB8AC3E}">
        <p14:creationId xmlns:p14="http://schemas.microsoft.com/office/powerpoint/2010/main" val="171153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800" dirty="0">
                <a:solidFill>
                  <a:schemeClr val="tx2"/>
                </a:solidFill>
              </a:rPr>
              <a:t>ネガティブな労働ファクター</a:t>
            </a:r>
          </a:p>
        </p:txBody>
      </p:sp>
      <p:sp>
        <p:nvSpPr>
          <p:cNvPr id="3" name="コンテンツ プレースホルダ 2"/>
          <p:cNvSpPr>
            <a:spLocks noGrp="1"/>
          </p:cNvSpPr>
          <p:nvPr>
            <p:ph idx="1"/>
          </p:nvPr>
        </p:nvSpPr>
        <p:spPr/>
        <p:txBody>
          <a:bodyPr/>
          <a:lstStyle/>
          <a:p>
            <a:r>
              <a:rPr kumimoji="1" lang="ja-JP" altLang="en-US" dirty="0">
                <a:solidFill>
                  <a:schemeClr val="tx1"/>
                </a:solidFill>
              </a:rPr>
              <a:t>長時間労働</a:t>
            </a:r>
            <a:endParaRPr kumimoji="1" lang="en-US" altLang="ja-JP" dirty="0">
              <a:solidFill>
                <a:schemeClr val="tx1"/>
              </a:solidFill>
            </a:endParaRPr>
          </a:p>
          <a:p>
            <a:r>
              <a:rPr lang="ja-JP" altLang="en-US" dirty="0">
                <a:solidFill>
                  <a:schemeClr val="tx1"/>
                </a:solidFill>
              </a:rPr>
              <a:t>仕事の密度</a:t>
            </a:r>
            <a:r>
              <a:rPr lang="ja-JP" altLang="en-US" dirty="0"/>
              <a:t>が高い</a:t>
            </a:r>
            <a:r>
              <a:rPr lang="ja-JP" altLang="en-US" dirty="0">
                <a:solidFill>
                  <a:schemeClr val="tx1"/>
                </a:solidFill>
              </a:rPr>
              <a:t>、仕事の強度</a:t>
            </a:r>
            <a:r>
              <a:rPr lang="ja-JP" altLang="en-US" dirty="0"/>
              <a:t>が高い</a:t>
            </a:r>
            <a:endParaRPr lang="en-US" altLang="ja-JP" dirty="0">
              <a:solidFill>
                <a:schemeClr val="tx1"/>
              </a:solidFill>
            </a:endParaRPr>
          </a:p>
          <a:p>
            <a:r>
              <a:rPr kumimoji="1" lang="ja-JP" altLang="en-US" dirty="0">
                <a:solidFill>
                  <a:schemeClr val="tx1"/>
                </a:solidFill>
              </a:rPr>
              <a:t>不規則な勤務形態</a:t>
            </a:r>
            <a:endParaRPr kumimoji="1" lang="en-US" altLang="ja-JP" dirty="0">
              <a:solidFill>
                <a:schemeClr val="tx1"/>
              </a:solidFill>
            </a:endParaRPr>
          </a:p>
          <a:p>
            <a:r>
              <a:rPr kumimoji="1" lang="ja-JP" altLang="en-US" dirty="0">
                <a:solidFill>
                  <a:schemeClr val="tx1"/>
                </a:solidFill>
              </a:rPr>
              <a:t>深夜労働</a:t>
            </a:r>
            <a:endParaRPr kumimoji="1" lang="en-US" altLang="ja-JP" dirty="0">
              <a:solidFill>
                <a:schemeClr val="tx1"/>
              </a:solidFill>
            </a:endParaRPr>
          </a:p>
          <a:p>
            <a:r>
              <a:rPr lang="ja-JP" altLang="en-US" dirty="0">
                <a:solidFill>
                  <a:schemeClr val="tx1"/>
                </a:solidFill>
              </a:rPr>
              <a:t>人間関係の悪化</a:t>
            </a:r>
            <a:endParaRPr kumimoji="1" lang="en-US" altLang="ja-JP" dirty="0">
              <a:solidFill>
                <a:schemeClr val="tx1"/>
              </a:solidFill>
            </a:endParaRPr>
          </a:p>
          <a:p>
            <a:endParaRPr kumimoji="1" lang="ja-JP" altLang="en-US" dirty="0">
              <a:solidFill>
                <a:schemeClr val="tx1"/>
              </a:solidFill>
            </a:endParaRPr>
          </a:p>
        </p:txBody>
      </p:sp>
      <p:pic>
        <p:nvPicPr>
          <p:cNvPr id="7" name="図 6"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7700" y="3028950"/>
            <a:ext cx="2260600" cy="3594100"/>
          </a:xfrm>
          <a:prstGeom prst="rect">
            <a:avLst/>
          </a:prstGeom>
        </p:spPr>
      </p:pic>
      <p:sp>
        <p:nvSpPr>
          <p:cNvPr id="8" name="雲形吹き出し 7"/>
          <p:cNvSpPr/>
          <p:nvPr/>
        </p:nvSpPr>
        <p:spPr>
          <a:xfrm>
            <a:off x="3347864" y="4725144"/>
            <a:ext cx="2592288" cy="1260720"/>
          </a:xfrm>
          <a:prstGeom prst="cloudCallout">
            <a:avLst>
              <a:gd name="adj1" fmla="val 40406"/>
              <a:gd name="adj2" fmla="val -12302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いくつ</a:t>
            </a:r>
            <a:endParaRPr kumimoji="1" lang="en-US" altLang="ja-JP" dirty="0"/>
          </a:p>
          <a:p>
            <a:pPr algn="ctr"/>
            <a:r>
              <a:rPr kumimoji="1" lang="ja-JP" altLang="en-US" dirty="0"/>
              <a:t>当てはまって</a:t>
            </a:r>
            <a:endParaRPr kumimoji="1" lang="en-US" altLang="ja-JP" dirty="0"/>
          </a:p>
          <a:p>
            <a:pPr algn="ctr"/>
            <a:r>
              <a:rPr kumimoji="1" lang="ja-JP" altLang="en-US" dirty="0"/>
              <a:t>いるだろう？</a:t>
            </a:r>
          </a:p>
        </p:txBody>
      </p:sp>
    </p:spTree>
    <p:extLst>
      <p:ext uri="{BB962C8B-B14F-4D97-AF65-F5344CB8AC3E}">
        <p14:creationId xmlns:p14="http://schemas.microsoft.com/office/powerpoint/2010/main" val="81593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C4C28E-593E-0744-A38F-C763A5CDA800}"/>
              </a:ext>
            </a:extLst>
          </p:cNvPr>
          <p:cNvSpPr>
            <a:spLocks noGrp="1"/>
          </p:cNvSpPr>
          <p:nvPr>
            <p:ph type="title"/>
          </p:nvPr>
        </p:nvSpPr>
        <p:spPr/>
        <p:txBody>
          <a:bodyPr/>
          <a:lstStyle/>
          <a:p>
            <a:r>
              <a:rPr kumimoji="1" lang="ja-JP" altLang="en-US"/>
              <a:t>状況はさまざま</a:t>
            </a:r>
          </a:p>
        </p:txBody>
      </p:sp>
      <p:graphicFrame>
        <p:nvGraphicFramePr>
          <p:cNvPr id="4" name="コンテンツ プレースホルダー 3">
            <a:extLst>
              <a:ext uri="{FF2B5EF4-FFF2-40B4-BE49-F238E27FC236}">
                <a16:creationId xmlns:a16="http://schemas.microsoft.com/office/drawing/2014/main" id="{32808ADD-C3A8-184E-B53D-6E4632C0ECF9}"/>
              </a:ext>
            </a:extLst>
          </p:cNvPr>
          <p:cNvGraphicFramePr>
            <a:graphicFrameLocks noGrp="1"/>
          </p:cNvGraphicFramePr>
          <p:nvPr>
            <p:ph idx="1"/>
            <p:extLst>
              <p:ext uri="{D42A27DB-BD31-4B8C-83A1-F6EECF244321}">
                <p14:modId xmlns:p14="http://schemas.microsoft.com/office/powerpoint/2010/main" val="1112189407"/>
              </p:ext>
            </p:extLst>
          </p:nvPr>
        </p:nvGraphicFramePr>
        <p:xfrm>
          <a:off x="428540" y="1844824"/>
          <a:ext cx="8229600" cy="4587240"/>
        </p:xfrm>
        <a:graphic>
          <a:graphicData uri="http://schemas.openxmlformats.org/drawingml/2006/table">
            <a:tbl>
              <a:tblPr firstRow="1" bandRow="1">
                <a:tableStyleId>{10A1B5D5-9B99-4C35-A422-299274C87663}</a:tableStyleId>
              </a:tblPr>
              <a:tblGrid>
                <a:gridCol w="1645920">
                  <a:extLst>
                    <a:ext uri="{9D8B030D-6E8A-4147-A177-3AD203B41FA5}">
                      <a16:colId xmlns:a16="http://schemas.microsoft.com/office/drawing/2014/main" val="714013376"/>
                    </a:ext>
                  </a:extLst>
                </a:gridCol>
                <a:gridCol w="1645920">
                  <a:extLst>
                    <a:ext uri="{9D8B030D-6E8A-4147-A177-3AD203B41FA5}">
                      <a16:colId xmlns:a16="http://schemas.microsoft.com/office/drawing/2014/main" val="1742237710"/>
                    </a:ext>
                  </a:extLst>
                </a:gridCol>
                <a:gridCol w="1645920">
                  <a:extLst>
                    <a:ext uri="{9D8B030D-6E8A-4147-A177-3AD203B41FA5}">
                      <a16:colId xmlns:a16="http://schemas.microsoft.com/office/drawing/2014/main" val="2712209412"/>
                    </a:ext>
                  </a:extLst>
                </a:gridCol>
                <a:gridCol w="1645920">
                  <a:extLst>
                    <a:ext uri="{9D8B030D-6E8A-4147-A177-3AD203B41FA5}">
                      <a16:colId xmlns:a16="http://schemas.microsoft.com/office/drawing/2014/main" val="2795238980"/>
                    </a:ext>
                  </a:extLst>
                </a:gridCol>
                <a:gridCol w="1645920">
                  <a:extLst>
                    <a:ext uri="{9D8B030D-6E8A-4147-A177-3AD203B41FA5}">
                      <a16:colId xmlns:a16="http://schemas.microsoft.com/office/drawing/2014/main" val="1859576056"/>
                    </a:ext>
                  </a:extLst>
                </a:gridCol>
              </a:tblGrid>
              <a:tr h="370840">
                <a:tc>
                  <a:txBody>
                    <a:bodyPr/>
                    <a:lstStyle/>
                    <a:p>
                      <a:r>
                        <a:rPr kumimoji="1" lang="ja-JP" altLang="en-US"/>
                        <a:t>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PA</a:t>
                      </a:r>
                      <a:r>
                        <a:rPr kumimoji="1" lang="ja-JP" altLang="en-US"/>
                        <a:t>の数（</a:t>
                      </a:r>
                      <a:r>
                        <a:rPr kumimoji="1" lang="en-US" altLang="ja-JP" dirty="0"/>
                        <a:t>2018</a:t>
                      </a:r>
                      <a:r>
                        <a:rPr kumimoji="1" lang="ja-JP" altLang="en-US"/>
                        <a:t>）</a:t>
                      </a:r>
                      <a:endParaRPr kumimoji="1" lang="en-US" altLang="ja-JP" dirty="0"/>
                    </a:p>
                    <a:p>
                      <a:endParaRPr kumimoji="1" lang="ja-JP" altLang="en-US"/>
                    </a:p>
                  </a:txBody>
                  <a:tcPr/>
                </a:tc>
                <a:tc>
                  <a:txBody>
                    <a:bodyPr/>
                    <a:lstStyle/>
                    <a:p>
                      <a:r>
                        <a:rPr kumimoji="1" lang="ja-JP" altLang="en-US">
                          <a:solidFill>
                            <a:schemeClr val="accent2">
                              <a:lumMod val="50000"/>
                            </a:schemeClr>
                          </a:solidFill>
                        </a:rPr>
                        <a:t>人口</a:t>
                      </a:r>
                      <a:r>
                        <a:rPr kumimoji="1" lang="en-US" altLang="ja-JP" dirty="0">
                          <a:solidFill>
                            <a:schemeClr val="accent2">
                              <a:lumMod val="50000"/>
                            </a:schemeClr>
                          </a:solidFill>
                        </a:rPr>
                        <a:t>1000</a:t>
                      </a:r>
                      <a:r>
                        <a:rPr kumimoji="1" lang="ja-JP" altLang="en-US">
                          <a:solidFill>
                            <a:schemeClr val="accent2">
                              <a:lumMod val="50000"/>
                            </a:schemeClr>
                          </a:solidFill>
                        </a:rPr>
                        <a:t>人</a:t>
                      </a:r>
                      <a:endParaRPr kumimoji="1" lang="en-US" altLang="ja-JP" dirty="0">
                        <a:solidFill>
                          <a:schemeClr val="accent2">
                            <a:lumMod val="50000"/>
                          </a:schemeClr>
                        </a:solidFill>
                      </a:endParaRPr>
                    </a:p>
                    <a:p>
                      <a:r>
                        <a:rPr kumimoji="1" lang="ja-JP" altLang="en-US">
                          <a:solidFill>
                            <a:schemeClr val="accent2">
                              <a:lumMod val="50000"/>
                            </a:schemeClr>
                          </a:solidFill>
                        </a:rPr>
                        <a:t>あたり医師数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法規制</a:t>
                      </a:r>
                    </a:p>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受容の状況</a:t>
                      </a:r>
                    </a:p>
                    <a:p>
                      <a:endParaRPr kumimoji="1" lang="ja-JP" altLang="en-US"/>
                    </a:p>
                  </a:txBody>
                  <a:tcPr/>
                </a:tc>
                <a:extLst>
                  <a:ext uri="{0D108BD9-81ED-4DB2-BD59-A6C34878D82A}">
                    <a16:rowId xmlns:a16="http://schemas.microsoft.com/office/drawing/2014/main" val="1030685461"/>
                  </a:ext>
                </a:extLst>
              </a:tr>
              <a:tr h="370840">
                <a:tc>
                  <a:txBody>
                    <a:bodyPr/>
                    <a:lstStyle/>
                    <a:p>
                      <a:r>
                        <a:rPr kumimoji="1" lang="ja-JP" altLang="en-US"/>
                        <a:t>サウジアラビア</a:t>
                      </a:r>
                    </a:p>
                  </a:txBody>
                  <a:tcPr/>
                </a:tc>
                <a:tc>
                  <a:txBody>
                    <a:bodyPr/>
                    <a:lstStyle/>
                    <a:p>
                      <a:r>
                        <a:rPr kumimoji="1" lang="ja-JP" altLang="en-US"/>
                        <a:t>約</a:t>
                      </a:r>
                      <a:r>
                        <a:rPr kumimoji="1" lang="en-US" altLang="ja-JP" dirty="0"/>
                        <a:t>200</a:t>
                      </a:r>
                      <a:endParaRPr kumimoji="1" lang="ja-JP" altLang="en-US"/>
                    </a:p>
                  </a:txBody>
                  <a:tcPr/>
                </a:tc>
                <a:tc>
                  <a:txBody>
                    <a:bodyPr/>
                    <a:lstStyle/>
                    <a:p>
                      <a:r>
                        <a:rPr kumimoji="1" lang="en-US" altLang="ja-JP" dirty="0"/>
                        <a:t>2.7</a:t>
                      </a:r>
                      <a:endParaRPr kumimoji="1" lang="ja-JP" altLang="en-US"/>
                    </a:p>
                  </a:txBody>
                  <a:tcPr/>
                </a:tc>
                <a:tc>
                  <a:txBody>
                    <a:bodyPr/>
                    <a:lstStyle/>
                    <a:p>
                      <a:r>
                        <a:rPr kumimoji="1" lang="ja-JP" altLang="en-US"/>
                        <a:t>軍による</a:t>
                      </a:r>
                    </a:p>
                  </a:txBody>
                  <a:tcPr/>
                </a:tc>
                <a:tc>
                  <a:txBody>
                    <a:bodyPr/>
                    <a:lstStyle/>
                    <a:p>
                      <a:r>
                        <a:rPr kumimoji="1" lang="en-US" altLang="ja-JP" dirty="0"/>
                        <a:t>2018</a:t>
                      </a:r>
                      <a:r>
                        <a:rPr kumimoji="1" lang="ja-JP" altLang="en-US"/>
                        <a:t>年より</a:t>
                      </a:r>
                      <a:endParaRPr kumimoji="1" lang="en-US" altLang="ja-JP" dirty="0"/>
                    </a:p>
                    <a:p>
                      <a:r>
                        <a:rPr kumimoji="1" lang="ja-JP" altLang="en-US"/>
                        <a:t>保留</a:t>
                      </a:r>
                    </a:p>
                  </a:txBody>
                  <a:tcPr/>
                </a:tc>
                <a:extLst>
                  <a:ext uri="{0D108BD9-81ED-4DB2-BD59-A6C34878D82A}">
                    <a16:rowId xmlns:a16="http://schemas.microsoft.com/office/drawing/2014/main" val="207557876"/>
                  </a:ext>
                </a:extLst>
              </a:tr>
              <a:tr h="370840">
                <a:tc>
                  <a:txBody>
                    <a:bodyPr/>
                    <a:lstStyle/>
                    <a:p>
                      <a:r>
                        <a:rPr kumimoji="1" lang="ja-JP" altLang="en-US"/>
                        <a:t>イスラエル</a:t>
                      </a:r>
                    </a:p>
                  </a:txBody>
                  <a:tcPr/>
                </a:tc>
                <a:tc>
                  <a:txBody>
                    <a:bodyPr/>
                    <a:lstStyle/>
                    <a:p>
                      <a:r>
                        <a:rPr kumimoji="1" lang="ja-JP" altLang="en-US"/>
                        <a:t>約</a:t>
                      </a:r>
                      <a:r>
                        <a:rPr kumimoji="1" lang="en-US" altLang="ja-JP" dirty="0"/>
                        <a:t>35</a:t>
                      </a:r>
                      <a:endParaRPr kumimoji="1" lang="ja-JP" altLang="en-US"/>
                    </a:p>
                  </a:txBody>
                  <a:tcPr/>
                </a:tc>
                <a:tc>
                  <a:txBody>
                    <a:bodyPr/>
                    <a:lstStyle/>
                    <a:p>
                      <a:r>
                        <a:rPr kumimoji="1" lang="en-US" altLang="ja-JP" dirty="0"/>
                        <a:t>3.5</a:t>
                      </a:r>
                      <a:endParaRPr kumimoji="1" lang="ja-JP" altLang="en-US"/>
                    </a:p>
                  </a:txBody>
                  <a:tcPr/>
                </a:tc>
                <a:tc>
                  <a:txBody>
                    <a:bodyPr/>
                    <a:lstStyle/>
                    <a:p>
                      <a:r>
                        <a:rPr kumimoji="1" lang="ja-JP" altLang="en-US"/>
                        <a:t>医療省が承認</a:t>
                      </a:r>
                    </a:p>
                  </a:txBody>
                  <a:tcPr/>
                </a:tc>
                <a:tc>
                  <a:txBody>
                    <a:bodyPr/>
                    <a:lstStyle/>
                    <a:p>
                      <a:r>
                        <a:rPr kumimoji="1" lang="ja-JP" altLang="en-US"/>
                        <a:t>ポジティブ</a:t>
                      </a:r>
                    </a:p>
                  </a:txBody>
                  <a:tcPr/>
                </a:tc>
                <a:extLst>
                  <a:ext uri="{0D108BD9-81ED-4DB2-BD59-A6C34878D82A}">
                    <a16:rowId xmlns:a16="http://schemas.microsoft.com/office/drawing/2014/main" val="436408673"/>
                  </a:ext>
                </a:extLst>
              </a:tr>
              <a:tr h="370840">
                <a:tc>
                  <a:txBody>
                    <a:bodyPr/>
                    <a:lstStyle/>
                    <a:p>
                      <a:r>
                        <a:rPr kumimoji="1" lang="ja-JP" altLang="en-US"/>
                        <a:t>アイルランド</a:t>
                      </a:r>
                    </a:p>
                  </a:txBody>
                  <a:tcPr/>
                </a:tc>
                <a:tc>
                  <a:txBody>
                    <a:bodyPr/>
                    <a:lstStyle/>
                    <a:p>
                      <a:r>
                        <a:rPr kumimoji="1" lang="ja-JP" altLang="en-US"/>
                        <a:t>約</a:t>
                      </a:r>
                      <a:r>
                        <a:rPr kumimoji="1" lang="en-US" altLang="ja-JP" dirty="0"/>
                        <a:t>25</a:t>
                      </a:r>
                      <a:endParaRPr kumimoji="1" lang="ja-JP" altLang="en-US"/>
                    </a:p>
                  </a:txBody>
                  <a:tcPr/>
                </a:tc>
                <a:tc>
                  <a:txBody>
                    <a:bodyPr/>
                    <a:lstStyle/>
                    <a:p>
                      <a:r>
                        <a:rPr kumimoji="1" lang="en-US" altLang="ja-JP" dirty="0"/>
                        <a:t>2.6</a:t>
                      </a:r>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進行中</a:t>
                      </a:r>
                    </a:p>
                    <a:p>
                      <a:endParaRPr kumimoji="1" lang="ja-JP" altLang="en-US"/>
                    </a:p>
                  </a:txBody>
                  <a:tcPr/>
                </a:tc>
                <a:tc>
                  <a:txBody>
                    <a:bodyPr/>
                    <a:lstStyle/>
                    <a:p>
                      <a:r>
                        <a:rPr kumimoji="1" lang="ja-JP" altLang="en-US"/>
                        <a:t>始まったばかり</a:t>
                      </a:r>
                      <a:endParaRPr kumimoji="1" lang="en-US" altLang="ja-JP" dirty="0"/>
                    </a:p>
                    <a:p>
                      <a:r>
                        <a:rPr kumimoji="1" lang="ja-JP" altLang="en-US"/>
                        <a:t>なので不明</a:t>
                      </a:r>
                    </a:p>
                  </a:txBody>
                  <a:tcPr/>
                </a:tc>
                <a:extLst>
                  <a:ext uri="{0D108BD9-81ED-4DB2-BD59-A6C34878D82A}">
                    <a16:rowId xmlns:a16="http://schemas.microsoft.com/office/drawing/2014/main" val="347553924"/>
                  </a:ext>
                </a:extLst>
              </a:tr>
              <a:tr h="370840">
                <a:tc>
                  <a:txBody>
                    <a:bodyPr/>
                    <a:lstStyle/>
                    <a:p>
                      <a:r>
                        <a:rPr kumimoji="1" lang="ja-JP" altLang="en-US"/>
                        <a:t>オーストラリア</a:t>
                      </a:r>
                    </a:p>
                  </a:txBody>
                  <a:tcPr/>
                </a:tc>
                <a:tc>
                  <a:txBody>
                    <a:bodyPr/>
                    <a:lstStyle/>
                    <a:p>
                      <a:r>
                        <a:rPr kumimoji="1" lang="en-US" altLang="ja-JP" dirty="0"/>
                        <a:t>11</a:t>
                      </a:r>
                      <a:endParaRPr kumimoji="1" lang="ja-JP" altLang="en-US"/>
                    </a:p>
                  </a:txBody>
                  <a:tcPr/>
                </a:tc>
                <a:tc>
                  <a:txBody>
                    <a:bodyPr/>
                    <a:lstStyle/>
                    <a:p>
                      <a:r>
                        <a:rPr kumimoji="1" lang="en-US" altLang="ja-JP" dirty="0">
                          <a:solidFill>
                            <a:schemeClr val="accent2">
                              <a:lumMod val="50000"/>
                            </a:schemeClr>
                          </a:solidFill>
                        </a:rPr>
                        <a:t>3.4</a:t>
                      </a:r>
                      <a:endParaRPr kumimoji="1" lang="ja-JP" altLang="en-US">
                        <a:solidFill>
                          <a:schemeClr val="accent2">
                            <a:lumMod val="50000"/>
                          </a:schemeClr>
                        </a:solidFill>
                      </a:endParaRPr>
                    </a:p>
                  </a:txBody>
                  <a:tcPr/>
                </a:tc>
                <a:tc>
                  <a:txBody>
                    <a:bodyPr/>
                    <a:lstStyle/>
                    <a:p>
                      <a:r>
                        <a:rPr kumimoji="1" lang="en-US" altLang="ja-JP" dirty="0"/>
                        <a:t>Queensland</a:t>
                      </a:r>
                    </a:p>
                    <a:p>
                      <a:r>
                        <a:rPr kumimoji="1" lang="ja-JP" altLang="en-US"/>
                        <a:t>のみ可能</a:t>
                      </a:r>
                    </a:p>
                  </a:txBody>
                  <a:tcPr/>
                </a:tc>
                <a:tc>
                  <a:txBody>
                    <a:bodyPr/>
                    <a:lstStyle/>
                    <a:p>
                      <a:r>
                        <a:rPr kumimoji="1" lang="ja-JP" altLang="en-US"/>
                        <a:t>医師団体、看護師団体からの反対あり</a:t>
                      </a:r>
                    </a:p>
                  </a:txBody>
                  <a:tcPr/>
                </a:tc>
                <a:extLst>
                  <a:ext uri="{0D108BD9-81ED-4DB2-BD59-A6C34878D82A}">
                    <a16:rowId xmlns:a16="http://schemas.microsoft.com/office/drawing/2014/main" val="3177194188"/>
                  </a:ext>
                </a:extLst>
              </a:tr>
              <a:tr h="370840">
                <a:tc>
                  <a:txBody>
                    <a:bodyPr/>
                    <a:lstStyle/>
                    <a:p>
                      <a:r>
                        <a:rPr kumimoji="1" lang="ja-JP" altLang="en-US"/>
                        <a:t>ニュージーランド</a:t>
                      </a:r>
                    </a:p>
                  </a:txBody>
                  <a:tcPr/>
                </a:tc>
                <a:tc>
                  <a:txBody>
                    <a:bodyPr/>
                    <a:lstStyle/>
                    <a:p>
                      <a:r>
                        <a:rPr kumimoji="1" lang="en-US" altLang="ja-JP" dirty="0"/>
                        <a:t>10</a:t>
                      </a:r>
                      <a:r>
                        <a:rPr kumimoji="1" lang="ja-JP" altLang="en-US"/>
                        <a:t>人以下</a:t>
                      </a:r>
                    </a:p>
                  </a:txBody>
                  <a:tcPr/>
                </a:tc>
                <a:tc>
                  <a:txBody>
                    <a:bodyPr/>
                    <a:lstStyle/>
                    <a:p>
                      <a:r>
                        <a:rPr kumimoji="1" lang="en-US" altLang="ja-JP" dirty="0">
                          <a:solidFill>
                            <a:schemeClr val="accent2">
                              <a:lumMod val="50000"/>
                            </a:schemeClr>
                          </a:solidFill>
                        </a:rPr>
                        <a:t>2.8</a:t>
                      </a:r>
                      <a:endParaRPr kumimoji="1" lang="ja-JP" altLang="en-US">
                        <a:solidFill>
                          <a:schemeClr val="accent2">
                            <a:lumMod val="50000"/>
                          </a:schemeClr>
                        </a:solidFill>
                      </a:endParaRPr>
                    </a:p>
                  </a:txBody>
                  <a:tcPr/>
                </a:tc>
                <a:tc>
                  <a:txBody>
                    <a:bodyPr/>
                    <a:lstStyle/>
                    <a:p>
                      <a:r>
                        <a:rPr kumimoji="1" lang="ja-JP" altLang="en-US"/>
                        <a:t>全土で</a:t>
                      </a:r>
                      <a:endParaRPr kumimoji="1" lang="en-US" altLang="ja-JP" dirty="0"/>
                    </a:p>
                    <a:p>
                      <a:r>
                        <a:rPr kumimoji="1" lang="ja-JP" altLang="en-US"/>
                        <a:t>活動可能</a:t>
                      </a:r>
                    </a:p>
                  </a:txBody>
                  <a:tcPr/>
                </a:tc>
                <a:tc>
                  <a:txBody>
                    <a:bodyPr/>
                    <a:lstStyle/>
                    <a:p>
                      <a:r>
                        <a:rPr kumimoji="1" lang="ja-JP" altLang="en-US"/>
                        <a:t>始まったばかりなので不明</a:t>
                      </a:r>
                    </a:p>
                  </a:txBody>
                  <a:tcPr/>
                </a:tc>
                <a:extLst>
                  <a:ext uri="{0D108BD9-81ED-4DB2-BD59-A6C34878D82A}">
                    <a16:rowId xmlns:a16="http://schemas.microsoft.com/office/drawing/2014/main" val="1489826161"/>
                  </a:ext>
                </a:extLst>
              </a:tr>
              <a:tr h="370840">
                <a:tc>
                  <a:txBody>
                    <a:bodyPr/>
                    <a:lstStyle/>
                    <a:p>
                      <a:r>
                        <a:rPr kumimoji="1" lang="ja-JP" altLang="en-US"/>
                        <a:t>ブルガリア</a:t>
                      </a:r>
                    </a:p>
                  </a:txBody>
                  <a:tcPr/>
                </a:tc>
                <a:tc>
                  <a:txBody>
                    <a:bodyPr/>
                    <a:lstStyle/>
                    <a:p>
                      <a:r>
                        <a:rPr kumimoji="1" lang="ja-JP" altLang="en-US"/>
                        <a:t>不明</a:t>
                      </a:r>
                    </a:p>
                  </a:txBody>
                  <a:tcPr/>
                </a:tc>
                <a:tc>
                  <a:txBody>
                    <a:bodyPr/>
                    <a:lstStyle/>
                    <a:p>
                      <a:r>
                        <a:rPr kumimoji="1" lang="en-US" altLang="ja-JP" dirty="0">
                          <a:solidFill>
                            <a:schemeClr val="accent2">
                              <a:lumMod val="50000"/>
                            </a:schemeClr>
                          </a:solidFill>
                        </a:rPr>
                        <a:t>4.0</a:t>
                      </a:r>
                      <a:endParaRPr kumimoji="1" lang="ja-JP" altLang="en-US">
                        <a:solidFill>
                          <a:schemeClr val="accent2">
                            <a:lumMod val="50000"/>
                          </a:schemeClr>
                        </a:solidFill>
                      </a:endParaRPr>
                    </a:p>
                  </a:txBody>
                  <a:tcPr/>
                </a:tc>
                <a:tc>
                  <a:txBody>
                    <a:bodyPr/>
                    <a:lstStyle/>
                    <a:p>
                      <a:r>
                        <a:rPr kumimoji="1" lang="ja-JP" altLang="en-US"/>
                        <a:t>なし</a:t>
                      </a:r>
                    </a:p>
                  </a:txBody>
                  <a:tcPr/>
                </a:tc>
                <a:tc>
                  <a:txBody>
                    <a:bodyPr/>
                    <a:lstStyle/>
                    <a:p>
                      <a:r>
                        <a:rPr kumimoji="1" lang="ja-JP" altLang="en-US"/>
                        <a:t>不明</a:t>
                      </a:r>
                    </a:p>
                  </a:txBody>
                  <a:tcPr/>
                </a:tc>
                <a:extLst>
                  <a:ext uri="{0D108BD9-81ED-4DB2-BD59-A6C34878D82A}">
                    <a16:rowId xmlns:a16="http://schemas.microsoft.com/office/drawing/2014/main" val="2634123762"/>
                  </a:ext>
                </a:extLst>
              </a:tr>
              <a:tr h="370840">
                <a:tc>
                  <a:txBody>
                    <a:bodyPr/>
                    <a:lstStyle/>
                    <a:p>
                      <a:r>
                        <a:rPr kumimoji="1" lang="ja-JP" altLang="en-US"/>
                        <a:t>台湾</a:t>
                      </a:r>
                    </a:p>
                  </a:txBody>
                  <a:tcPr/>
                </a:tc>
                <a:tc>
                  <a:txBody>
                    <a:bodyPr/>
                    <a:lstStyle/>
                    <a:p>
                      <a:r>
                        <a:rPr kumimoji="1" lang="ja-JP" altLang="en-US"/>
                        <a:t>不明</a:t>
                      </a:r>
                    </a:p>
                  </a:txBody>
                  <a:tcPr/>
                </a:tc>
                <a:tc>
                  <a:txBody>
                    <a:bodyPr/>
                    <a:lstStyle/>
                    <a:p>
                      <a:r>
                        <a:rPr kumimoji="1" lang="en-US" altLang="ja-JP" dirty="0">
                          <a:solidFill>
                            <a:schemeClr val="accent2">
                              <a:lumMod val="50000"/>
                            </a:schemeClr>
                          </a:solidFill>
                        </a:rPr>
                        <a:t>2.6</a:t>
                      </a:r>
                      <a:endParaRPr kumimoji="1" lang="ja-JP" altLang="en-US">
                        <a:solidFill>
                          <a:schemeClr val="accent2">
                            <a:lumMod val="50000"/>
                          </a:schemeClr>
                        </a:solidFill>
                      </a:endParaRPr>
                    </a:p>
                  </a:txBody>
                  <a:tcPr/>
                </a:tc>
                <a:tc>
                  <a:txBody>
                    <a:bodyPr/>
                    <a:lstStyle/>
                    <a:p>
                      <a:r>
                        <a:rPr kumimoji="1" lang="ja-JP" altLang="en-US"/>
                        <a:t>なし</a:t>
                      </a:r>
                    </a:p>
                  </a:txBody>
                  <a:tcPr/>
                </a:tc>
                <a:tc>
                  <a:txBody>
                    <a:bodyPr/>
                    <a:lstStyle/>
                    <a:p>
                      <a:r>
                        <a:rPr kumimoji="1" lang="ja-JP" altLang="en-US"/>
                        <a:t>ネガティブ</a:t>
                      </a:r>
                    </a:p>
                  </a:txBody>
                  <a:tcPr/>
                </a:tc>
                <a:extLst>
                  <a:ext uri="{0D108BD9-81ED-4DB2-BD59-A6C34878D82A}">
                    <a16:rowId xmlns:a16="http://schemas.microsoft.com/office/drawing/2014/main" val="2589589461"/>
                  </a:ext>
                </a:extLst>
              </a:tr>
            </a:tbl>
          </a:graphicData>
        </a:graphic>
      </p:graphicFrame>
      <p:sp>
        <p:nvSpPr>
          <p:cNvPr id="5" name="テキスト ボックス 4">
            <a:extLst>
              <a:ext uri="{FF2B5EF4-FFF2-40B4-BE49-F238E27FC236}">
                <a16:creationId xmlns:a16="http://schemas.microsoft.com/office/drawing/2014/main" id="{560B7713-DBDF-2248-8ABD-D3D1357A6D56}"/>
              </a:ext>
            </a:extLst>
          </p:cNvPr>
          <p:cNvSpPr txBox="1"/>
          <p:nvPr/>
        </p:nvSpPr>
        <p:spPr>
          <a:xfrm>
            <a:off x="450184" y="1417638"/>
            <a:ext cx="4304383" cy="369332"/>
          </a:xfrm>
          <a:prstGeom prst="rect">
            <a:avLst/>
          </a:prstGeom>
          <a:noFill/>
        </p:spPr>
        <p:txBody>
          <a:bodyPr wrap="none" rtlCol="0">
            <a:spAutoFit/>
          </a:bodyPr>
          <a:lstStyle/>
          <a:p>
            <a:r>
              <a:rPr kumimoji="1" lang="ja-JP" altLang="en-US"/>
              <a:t>始動したばかりの国、うまくいっていない国</a:t>
            </a:r>
          </a:p>
        </p:txBody>
      </p:sp>
      <p:sp>
        <p:nvSpPr>
          <p:cNvPr id="6" name="テキスト ボックス 5">
            <a:extLst>
              <a:ext uri="{FF2B5EF4-FFF2-40B4-BE49-F238E27FC236}">
                <a16:creationId xmlns:a16="http://schemas.microsoft.com/office/drawing/2014/main" id="{D8C5A12A-64DB-224C-A50D-91401EB3868D}"/>
              </a:ext>
            </a:extLst>
          </p:cNvPr>
          <p:cNvSpPr txBox="1"/>
          <p:nvPr/>
        </p:nvSpPr>
        <p:spPr>
          <a:xfrm>
            <a:off x="5639299" y="6489700"/>
            <a:ext cx="3047501" cy="307777"/>
          </a:xfrm>
          <a:prstGeom prst="rect">
            <a:avLst/>
          </a:prstGeom>
          <a:noFill/>
        </p:spPr>
        <p:txBody>
          <a:bodyPr wrap="none" rtlCol="0">
            <a:spAutoFit/>
          </a:bodyPr>
          <a:lstStyle/>
          <a:p>
            <a:r>
              <a:rPr kumimoji="1" lang="en-US" altLang="ja-JP" sz="1400" dirty="0"/>
              <a:t>Cawley = Hooker (2018)</a:t>
            </a:r>
            <a:r>
              <a:rPr kumimoji="1" lang="ja-JP" altLang="en-US" sz="1400"/>
              <a:t>　より筆者作成</a:t>
            </a:r>
          </a:p>
        </p:txBody>
      </p:sp>
    </p:spTree>
    <p:extLst>
      <p:ext uri="{BB962C8B-B14F-4D97-AF65-F5344CB8AC3E}">
        <p14:creationId xmlns:p14="http://schemas.microsoft.com/office/powerpoint/2010/main" val="286891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B3840-63F7-ED4C-9611-685999C99761}"/>
              </a:ext>
            </a:extLst>
          </p:cNvPr>
          <p:cNvSpPr>
            <a:spLocks noGrp="1"/>
          </p:cNvSpPr>
          <p:nvPr>
            <p:ph type="title"/>
          </p:nvPr>
        </p:nvSpPr>
        <p:spPr/>
        <p:txBody>
          <a:bodyPr>
            <a:normAutofit fontScale="90000"/>
          </a:bodyPr>
          <a:lstStyle/>
          <a:p>
            <a:r>
              <a:rPr kumimoji="1" lang="ja-JP" altLang="en-US"/>
              <a:t>それぞれの国の事情に合わせて導入</a:t>
            </a:r>
            <a:br>
              <a:rPr kumimoji="1" lang="en-US" altLang="ja-JP" dirty="0"/>
            </a:br>
            <a:r>
              <a:rPr lang="en-US" altLang="ja-JP" sz="2000" dirty="0"/>
              <a:t>Cawley = Hooker (2018)</a:t>
            </a:r>
            <a:r>
              <a:rPr lang="ja-JP" altLang="en-US" sz="2000"/>
              <a:t>　より</a:t>
            </a:r>
            <a:endParaRPr kumimoji="1" lang="ja-JP" altLang="en-US"/>
          </a:p>
        </p:txBody>
      </p:sp>
      <p:sp>
        <p:nvSpPr>
          <p:cNvPr id="3" name="コンテンツ プレースホルダー 2">
            <a:extLst>
              <a:ext uri="{FF2B5EF4-FFF2-40B4-BE49-F238E27FC236}">
                <a16:creationId xmlns:a16="http://schemas.microsoft.com/office/drawing/2014/main" id="{35B86659-CD9E-BE47-9328-E33094C56BCA}"/>
              </a:ext>
            </a:extLst>
          </p:cNvPr>
          <p:cNvSpPr>
            <a:spLocks noGrp="1"/>
          </p:cNvSpPr>
          <p:nvPr>
            <p:ph idx="1"/>
          </p:nvPr>
        </p:nvSpPr>
        <p:spPr>
          <a:xfrm>
            <a:off x="457200" y="1600200"/>
            <a:ext cx="8229600" cy="4983162"/>
          </a:xfrm>
        </p:spPr>
        <p:txBody>
          <a:bodyPr>
            <a:normAutofit fontScale="92500" lnSpcReduction="20000"/>
          </a:bodyPr>
          <a:lstStyle/>
          <a:p>
            <a:r>
              <a:rPr lang="ja-JP" altLang="en-US"/>
              <a:t>共通しているのは</a:t>
            </a:r>
            <a:r>
              <a:rPr lang="ja-JP" altLang="en-US">
                <a:solidFill>
                  <a:srgbClr val="FF0000"/>
                </a:solidFill>
              </a:rPr>
              <a:t>医師不足という背景</a:t>
            </a:r>
            <a:r>
              <a:rPr lang="ja-JP" altLang="en-US"/>
              <a:t>（特に過疎地域・高齢化地域のプライマリケア）</a:t>
            </a:r>
            <a:endParaRPr lang="en-US" altLang="ja-JP" dirty="0"/>
          </a:p>
          <a:p>
            <a:r>
              <a:rPr lang="ja-JP" altLang="en-US"/>
              <a:t>プライマリケアに関して言えば、経済的にプラスになり、ケアの質も医師に匹敵するという結果が出ている</a:t>
            </a:r>
            <a:endParaRPr lang="en-US" altLang="ja-JP" dirty="0"/>
          </a:p>
          <a:p>
            <a:r>
              <a:rPr lang="ja-JP" altLang="en-US"/>
              <a:t>英語圏の国はアメリカで資格をとった</a:t>
            </a:r>
            <a:r>
              <a:rPr lang="en-US" altLang="ja-JP" dirty="0"/>
              <a:t>PA</a:t>
            </a:r>
            <a:r>
              <a:rPr lang="ja-JP" altLang="en-US"/>
              <a:t>やアメリカ人</a:t>
            </a:r>
            <a:r>
              <a:rPr lang="en-US" altLang="ja-JP" dirty="0"/>
              <a:t>PA</a:t>
            </a:r>
            <a:r>
              <a:rPr lang="ja-JP" altLang="en-US"/>
              <a:t>が始める場合が多い</a:t>
            </a:r>
            <a:endParaRPr lang="en-US" altLang="ja-JP" dirty="0"/>
          </a:p>
          <a:p>
            <a:r>
              <a:rPr kumimoji="1" lang="ja-JP" altLang="en-US"/>
              <a:t>カナダ</a:t>
            </a:r>
            <a:r>
              <a:rPr lang="ja-JP" altLang="en-US"/>
              <a:t>、サウジアラビアなど軍から導入した国も</a:t>
            </a:r>
            <a:endParaRPr lang="en-US" altLang="ja-JP" dirty="0"/>
          </a:p>
          <a:p>
            <a:r>
              <a:rPr lang="ja-JP" altLang="en-US"/>
              <a:t>インドでは米英で働いた経験のある外科医が歓迎して浸透</a:t>
            </a:r>
            <a:endParaRPr lang="en-US" altLang="ja-JP" dirty="0"/>
          </a:p>
          <a:p>
            <a:r>
              <a:rPr lang="ja-JP" altLang="en-US"/>
              <a:t>ゼネラリストとして活躍する国もあれば、スペシャリストになる国も</a:t>
            </a:r>
            <a:endParaRPr lang="en-US" altLang="ja-JP" dirty="0"/>
          </a:p>
          <a:p>
            <a:endParaRPr kumimoji="1" lang="ja-JP" altLang="en-US"/>
          </a:p>
        </p:txBody>
      </p:sp>
    </p:spTree>
    <p:extLst>
      <p:ext uri="{BB962C8B-B14F-4D97-AF65-F5344CB8AC3E}">
        <p14:creationId xmlns:p14="http://schemas.microsoft.com/office/powerpoint/2010/main" val="2789160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65E3CA-2C1D-124D-9E89-D55CD5511FEE}"/>
              </a:ext>
            </a:extLst>
          </p:cNvPr>
          <p:cNvSpPr>
            <a:spLocks noGrp="1"/>
          </p:cNvSpPr>
          <p:nvPr>
            <p:ph type="title"/>
          </p:nvPr>
        </p:nvSpPr>
        <p:spPr/>
        <p:txBody>
          <a:bodyPr>
            <a:normAutofit/>
          </a:bodyPr>
          <a:lstStyle/>
          <a:p>
            <a:r>
              <a:rPr lang="ja-JP" altLang="en-US"/>
              <a:t>成否を分ける鍵は？</a:t>
            </a:r>
            <a:br>
              <a:rPr lang="en-US" altLang="ja-JP" dirty="0"/>
            </a:br>
            <a:r>
              <a:rPr lang="en-US" altLang="ja-JP" sz="1800" dirty="0"/>
              <a:t>Cawley = Hooker (2018)</a:t>
            </a:r>
            <a:r>
              <a:rPr lang="ja-JP" altLang="en-US" sz="1800"/>
              <a:t>　より</a:t>
            </a:r>
            <a:endParaRPr kumimoji="1" lang="ja-JP" altLang="en-US"/>
          </a:p>
        </p:txBody>
      </p:sp>
      <p:sp>
        <p:nvSpPr>
          <p:cNvPr id="3" name="コンテンツ プレースホルダー 2">
            <a:extLst>
              <a:ext uri="{FF2B5EF4-FFF2-40B4-BE49-F238E27FC236}">
                <a16:creationId xmlns:a16="http://schemas.microsoft.com/office/drawing/2014/main" id="{BEAD9DC0-7B05-BD47-9FF5-F089C7DA1483}"/>
              </a:ext>
            </a:extLst>
          </p:cNvPr>
          <p:cNvSpPr>
            <a:spLocks noGrp="1"/>
          </p:cNvSpPr>
          <p:nvPr>
            <p:ph idx="1"/>
          </p:nvPr>
        </p:nvSpPr>
        <p:spPr/>
        <p:txBody>
          <a:bodyPr>
            <a:normAutofit lnSpcReduction="10000"/>
          </a:bodyPr>
          <a:lstStyle/>
          <a:p>
            <a:r>
              <a:rPr kumimoji="1" lang="ja-JP" altLang="en-US">
                <a:solidFill>
                  <a:srgbClr val="FF0000"/>
                </a:solidFill>
              </a:rPr>
              <a:t>医療需要</a:t>
            </a:r>
            <a:endParaRPr kumimoji="1" lang="en-US" altLang="ja-JP" dirty="0">
              <a:solidFill>
                <a:srgbClr val="FF0000"/>
              </a:solidFill>
            </a:endParaRPr>
          </a:p>
          <a:p>
            <a:r>
              <a:rPr lang="ja-JP" altLang="en-US">
                <a:solidFill>
                  <a:srgbClr val="FF0000"/>
                </a:solidFill>
              </a:rPr>
              <a:t>医師不足・医師の高齢化</a:t>
            </a:r>
            <a:endParaRPr lang="en-US" altLang="ja-JP" dirty="0">
              <a:solidFill>
                <a:srgbClr val="FF0000"/>
              </a:solidFill>
            </a:endParaRPr>
          </a:p>
          <a:p>
            <a:r>
              <a:rPr kumimoji="1" lang="ja-JP" altLang="en-US">
                <a:solidFill>
                  <a:srgbClr val="FF0000"/>
                </a:solidFill>
              </a:rPr>
              <a:t>医師会・政府組織のバックアップ</a:t>
            </a:r>
            <a:endParaRPr kumimoji="1" lang="en-US" altLang="ja-JP" dirty="0">
              <a:solidFill>
                <a:srgbClr val="FF0000"/>
              </a:solidFill>
            </a:endParaRPr>
          </a:p>
          <a:p>
            <a:pPr marL="0" indent="0">
              <a:buNone/>
            </a:pPr>
            <a:r>
              <a:rPr lang="ja-JP" altLang="en-US"/>
              <a:t>　（イギリス、オランダはトップダウンにより</a:t>
            </a:r>
            <a:endParaRPr lang="en-US" altLang="ja-JP" dirty="0"/>
          </a:p>
          <a:p>
            <a:pPr marL="0" indent="0">
              <a:buNone/>
            </a:pPr>
            <a:r>
              <a:rPr lang="ja-JP" altLang="en-US"/>
              <a:t>　　短期間で成功）</a:t>
            </a:r>
            <a:endParaRPr kumimoji="1" lang="en-US" altLang="ja-JP" dirty="0"/>
          </a:p>
          <a:p>
            <a:r>
              <a:rPr lang="ja-JP" altLang="en-US"/>
              <a:t>法整備や制度枠組みを作る能力</a:t>
            </a:r>
            <a:endParaRPr lang="en-US" altLang="ja-JP" dirty="0"/>
          </a:p>
          <a:p>
            <a:r>
              <a:rPr kumimoji="1" lang="ja-JP" altLang="en-US"/>
              <a:t>患者や医師その他の医療専門職から受け入れられていることを示すエビデンス</a:t>
            </a:r>
          </a:p>
        </p:txBody>
      </p:sp>
    </p:spTree>
    <p:extLst>
      <p:ext uri="{BB962C8B-B14F-4D97-AF65-F5344CB8AC3E}">
        <p14:creationId xmlns:p14="http://schemas.microsoft.com/office/powerpoint/2010/main" val="1408464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8215AC-9260-1240-8EB1-2F34BCA955A2}"/>
              </a:ext>
            </a:extLst>
          </p:cNvPr>
          <p:cNvSpPr>
            <a:spLocks noGrp="1"/>
          </p:cNvSpPr>
          <p:nvPr>
            <p:ph type="title"/>
          </p:nvPr>
        </p:nvSpPr>
        <p:spPr/>
        <p:txBody>
          <a:bodyPr>
            <a:normAutofit/>
          </a:bodyPr>
          <a:lstStyle/>
          <a:p>
            <a:r>
              <a:rPr kumimoji="1" lang="en-US" altLang="ja-JP" dirty="0"/>
              <a:t>PA</a:t>
            </a:r>
            <a:r>
              <a:rPr kumimoji="1" lang="ja-JP" altLang="en-US"/>
              <a:t>が携わる職務</a:t>
            </a:r>
            <a:br>
              <a:rPr kumimoji="1" lang="en-US" altLang="ja-JP" dirty="0"/>
            </a:br>
            <a:r>
              <a:rPr lang="en-US" altLang="ja-JP" sz="2000" dirty="0"/>
              <a:t>Cawley = Hooker (2018)</a:t>
            </a:r>
            <a:r>
              <a:rPr lang="ja-JP" altLang="en-US" sz="2000"/>
              <a:t>　より</a:t>
            </a:r>
            <a:endParaRPr kumimoji="1" lang="ja-JP" altLang="en-US"/>
          </a:p>
        </p:txBody>
      </p:sp>
      <p:sp>
        <p:nvSpPr>
          <p:cNvPr id="4" name="テキスト プレースホルダー 3">
            <a:extLst>
              <a:ext uri="{FF2B5EF4-FFF2-40B4-BE49-F238E27FC236}">
                <a16:creationId xmlns:a16="http://schemas.microsoft.com/office/drawing/2014/main" id="{37A9D71A-D066-534F-93AB-6A6CF52F1A43}"/>
              </a:ext>
            </a:extLst>
          </p:cNvPr>
          <p:cNvSpPr>
            <a:spLocks noGrp="1"/>
          </p:cNvSpPr>
          <p:nvPr>
            <p:ph type="body" idx="1"/>
          </p:nvPr>
        </p:nvSpPr>
        <p:spPr>
          <a:solidFill>
            <a:schemeClr val="bg2">
              <a:lumMod val="75000"/>
            </a:schemeClr>
          </a:solidFill>
        </p:spPr>
        <p:txBody>
          <a:bodyPr>
            <a:normAutofit/>
          </a:bodyPr>
          <a:lstStyle/>
          <a:p>
            <a:r>
              <a:rPr kumimoji="1" lang="ja-JP" altLang="en-US" sz="2800"/>
              <a:t>各国共通して携わる職務</a:t>
            </a:r>
          </a:p>
        </p:txBody>
      </p:sp>
      <p:sp>
        <p:nvSpPr>
          <p:cNvPr id="5" name="コンテンツ プレースホルダー 4">
            <a:extLst>
              <a:ext uri="{FF2B5EF4-FFF2-40B4-BE49-F238E27FC236}">
                <a16:creationId xmlns:a16="http://schemas.microsoft.com/office/drawing/2014/main" id="{B96345BA-1B88-AB44-840F-5415D50F2B25}"/>
              </a:ext>
            </a:extLst>
          </p:cNvPr>
          <p:cNvSpPr>
            <a:spLocks noGrp="1"/>
          </p:cNvSpPr>
          <p:nvPr>
            <p:ph sz="half" idx="2"/>
          </p:nvPr>
        </p:nvSpPr>
        <p:spPr>
          <a:solidFill>
            <a:schemeClr val="bg2"/>
          </a:solidFill>
        </p:spPr>
        <p:txBody>
          <a:bodyPr>
            <a:normAutofit/>
          </a:bodyPr>
          <a:lstStyle/>
          <a:p>
            <a:endParaRPr kumimoji="1" lang="en-US" altLang="ja-JP" sz="3200" dirty="0"/>
          </a:p>
          <a:p>
            <a:r>
              <a:rPr kumimoji="1" lang="ja-JP" altLang="en-US" sz="3200"/>
              <a:t>病歴の聞き取り</a:t>
            </a:r>
            <a:endParaRPr kumimoji="1" lang="en-US" altLang="ja-JP" sz="3200" dirty="0"/>
          </a:p>
          <a:p>
            <a:r>
              <a:rPr lang="ja-JP" altLang="en-US" sz="3200"/>
              <a:t>検査</a:t>
            </a:r>
            <a:endParaRPr lang="en-US" altLang="ja-JP" sz="3200" dirty="0"/>
          </a:p>
          <a:p>
            <a:r>
              <a:rPr kumimoji="1" lang="ja-JP" altLang="en-US" sz="3200"/>
              <a:t>診断</a:t>
            </a:r>
            <a:endParaRPr kumimoji="1" lang="en-US" altLang="ja-JP" sz="3200" dirty="0"/>
          </a:p>
          <a:p>
            <a:r>
              <a:rPr lang="ja-JP" altLang="en-US" sz="3200"/>
              <a:t>患者の管理</a:t>
            </a:r>
            <a:endParaRPr kumimoji="1" lang="ja-JP" altLang="en-US" sz="3200"/>
          </a:p>
        </p:txBody>
      </p:sp>
      <p:sp>
        <p:nvSpPr>
          <p:cNvPr id="6" name="テキスト プレースホルダー 5">
            <a:extLst>
              <a:ext uri="{FF2B5EF4-FFF2-40B4-BE49-F238E27FC236}">
                <a16:creationId xmlns:a16="http://schemas.microsoft.com/office/drawing/2014/main" id="{5F17891D-2449-3A46-90AF-38EDD2ABA7C0}"/>
              </a:ext>
            </a:extLst>
          </p:cNvPr>
          <p:cNvSpPr>
            <a:spLocks noGrp="1"/>
          </p:cNvSpPr>
          <p:nvPr>
            <p:ph type="body" sz="quarter" idx="3"/>
          </p:nvPr>
        </p:nvSpPr>
        <p:spPr>
          <a:solidFill>
            <a:schemeClr val="accent2">
              <a:lumMod val="40000"/>
              <a:lumOff val="60000"/>
            </a:schemeClr>
          </a:solidFill>
        </p:spPr>
        <p:txBody>
          <a:bodyPr>
            <a:normAutofit/>
          </a:bodyPr>
          <a:lstStyle/>
          <a:p>
            <a:r>
              <a:rPr kumimoji="1" lang="ja-JP" altLang="en-US" sz="2800"/>
              <a:t>国によっては携わる職務</a:t>
            </a:r>
          </a:p>
        </p:txBody>
      </p:sp>
      <p:sp>
        <p:nvSpPr>
          <p:cNvPr id="7" name="コンテンツ プレースホルダー 6">
            <a:extLst>
              <a:ext uri="{FF2B5EF4-FFF2-40B4-BE49-F238E27FC236}">
                <a16:creationId xmlns:a16="http://schemas.microsoft.com/office/drawing/2014/main" id="{FFAAF34D-3158-154C-A5A8-0A94D8FB1B97}"/>
              </a:ext>
            </a:extLst>
          </p:cNvPr>
          <p:cNvSpPr>
            <a:spLocks noGrp="1"/>
          </p:cNvSpPr>
          <p:nvPr>
            <p:ph sz="quarter" idx="4"/>
          </p:nvPr>
        </p:nvSpPr>
        <p:spPr>
          <a:solidFill>
            <a:schemeClr val="accent2">
              <a:lumMod val="20000"/>
              <a:lumOff val="80000"/>
            </a:schemeClr>
          </a:solidFill>
        </p:spPr>
        <p:txBody>
          <a:bodyPr>
            <a:normAutofit/>
          </a:bodyPr>
          <a:lstStyle/>
          <a:p>
            <a:endParaRPr kumimoji="1" lang="en-US" altLang="ja-JP" sz="3200" dirty="0"/>
          </a:p>
          <a:p>
            <a:r>
              <a:rPr kumimoji="1" lang="ja-JP" altLang="en-US" sz="3200"/>
              <a:t>手術の第一助手</a:t>
            </a:r>
            <a:endParaRPr kumimoji="1" lang="en-US" altLang="ja-JP" sz="3200" dirty="0"/>
          </a:p>
          <a:p>
            <a:r>
              <a:rPr lang="ja-JP" altLang="en-US" sz="3200"/>
              <a:t>薬剤の処方</a:t>
            </a:r>
            <a:endParaRPr lang="en-US" altLang="ja-JP" sz="3200" dirty="0"/>
          </a:p>
          <a:p>
            <a:r>
              <a:rPr kumimoji="1" lang="ja-JP" altLang="en-US" sz="3200"/>
              <a:t>手順の決定</a:t>
            </a:r>
          </a:p>
        </p:txBody>
      </p:sp>
    </p:spTree>
    <p:extLst>
      <p:ext uri="{BB962C8B-B14F-4D97-AF65-F5344CB8AC3E}">
        <p14:creationId xmlns:p14="http://schemas.microsoft.com/office/powerpoint/2010/main" val="427581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365104"/>
            <a:ext cx="8136904" cy="1362075"/>
          </a:xfrm>
        </p:spPr>
        <p:txBody>
          <a:bodyPr/>
          <a:lstStyle/>
          <a:p>
            <a:pPr marL="0" indent="0"/>
            <a:r>
              <a:rPr lang="en-US" altLang="ja-JP" dirty="0"/>
              <a:t>5</a:t>
            </a:r>
            <a:r>
              <a:rPr lang="ja-JP" altLang="ja-JP"/>
              <a:t>．</a:t>
            </a:r>
            <a:r>
              <a:rPr lang="ja-JP" altLang="en-US"/>
              <a:t>終わり</a:t>
            </a:r>
            <a:r>
              <a:rPr lang="ja-JP" altLang="ja-JP"/>
              <a:t>に</a:t>
            </a:r>
            <a:endParaRPr lang="ja-JP" altLang="ja-JP"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84345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7EAD3-D356-3C40-B12D-11A7C1271B5A}"/>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7428B658-4D4E-044E-9BEE-608916732EEC}"/>
              </a:ext>
            </a:extLst>
          </p:cNvPr>
          <p:cNvSpPr>
            <a:spLocks noGrp="1"/>
          </p:cNvSpPr>
          <p:nvPr>
            <p:ph idx="1"/>
          </p:nvPr>
        </p:nvSpPr>
        <p:spPr/>
        <p:txBody>
          <a:bodyPr>
            <a:normAutofit lnSpcReduction="10000"/>
          </a:bodyPr>
          <a:lstStyle/>
          <a:p>
            <a:r>
              <a:rPr kumimoji="1" lang="en-US" altLang="ja-JP" dirty="0"/>
              <a:t>PA</a:t>
            </a:r>
            <a:r>
              <a:rPr kumimoji="1" lang="ja-JP" altLang="en-US"/>
              <a:t>のような</a:t>
            </a:r>
            <a:r>
              <a:rPr kumimoji="1" lang="en-US" altLang="ja-JP" dirty="0"/>
              <a:t>Mid Level Provider</a:t>
            </a:r>
            <a:r>
              <a:rPr kumimoji="1" lang="ja-JP" altLang="en-US"/>
              <a:t>は帝政ロシアの時代から存在した。</a:t>
            </a:r>
            <a:endParaRPr kumimoji="1" lang="en-US" altLang="ja-JP" dirty="0"/>
          </a:p>
          <a:p>
            <a:endParaRPr kumimoji="1" lang="en-US" altLang="ja-JP" dirty="0"/>
          </a:p>
          <a:p>
            <a:r>
              <a:rPr lang="ja-JP" altLang="en-US"/>
              <a:t>現代は</a:t>
            </a:r>
            <a:r>
              <a:rPr lang="en-US" altLang="ja-JP" dirty="0"/>
              <a:t>1960</a:t>
            </a:r>
            <a:r>
              <a:rPr lang="ja-JP" altLang="en-US"/>
              <a:t>年代に制度をスタートさせたアメリカが最も成功している。</a:t>
            </a:r>
            <a:endParaRPr lang="en-US" altLang="ja-JP" dirty="0"/>
          </a:p>
          <a:p>
            <a:endParaRPr lang="en-US" altLang="ja-JP" dirty="0"/>
          </a:p>
          <a:p>
            <a:r>
              <a:rPr kumimoji="1" lang="ja-JP" altLang="en-US"/>
              <a:t>高齢化や医療費削減政策により医師不足が深刻な各国は、</a:t>
            </a:r>
            <a:r>
              <a:rPr kumimoji="1" lang="en-US" altLang="ja-JP" dirty="0"/>
              <a:t>2000</a:t>
            </a:r>
            <a:r>
              <a:rPr kumimoji="1" lang="ja-JP" altLang="en-US"/>
              <a:t>年代以降、</a:t>
            </a:r>
            <a:r>
              <a:rPr kumimoji="1" lang="en-US" altLang="ja-JP" dirty="0"/>
              <a:t>PA</a:t>
            </a:r>
            <a:r>
              <a:rPr kumimoji="1" lang="ja-JP" altLang="en-US"/>
              <a:t>の養成に取り組み始めている。</a:t>
            </a:r>
            <a:endParaRPr kumimoji="1" lang="en-US" altLang="ja-JP" dirty="0"/>
          </a:p>
        </p:txBody>
      </p:sp>
    </p:spTree>
    <p:extLst>
      <p:ext uri="{BB962C8B-B14F-4D97-AF65-F5344CB8AC3E}">
        <p14:creationId xmlns:p14="http://schemas.microsoft.com/office/powerpoint/2010/main" val="852884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80E8127-3801-D74C-9D5D-C55A0A65B236}"/>
              </a:ext>
            </a:extLst>
          </p:cNvPr>
          <p:cNvSpPr>
            <a:spLocks noGrp="1"/>
          </p:cNvSpPr>
          <p:nvPr>
            <p:ph idx="1"/>
          </p:nvPr>
        </p:nvSpPr>
        <p:spPr>
          <a:xfrm>
            <a:off x="457200" y="404664"/>
            <a:ext cx="8229600" cy="5721499"/>
          </a:xfrm>
        </p:spPr>
        <p:txBody>
          <a:bodyPr/>
          <a:lstStyle/>
          <a:p>
            <a:r>
              <a:rPr lang="ja-JP" altLang="en-US"/>
              <a:t>人口</a:t>
            </a:r>
            <a:r>
              <a:rPr lang="en-US" altLang="ja-JP" dirty="0"/>
              <a:t>1000</a:t>
            </a:r>
            <a:r>
              <a:rPr lang="ja-JP" altLang="en-US"/>
              <a:t>人あたり医師数が</a:t>
            </a:r>
            <a:r>
              <a:rPr lang="en-US" altLang="ja-JP" dirty="0"/>
              <a:t>2.2</a:t>
            </a:r>
            <a:r>
              <a:rPr lang="ja-JP" altLang="en-US"/>
              <a:t>人でしかない日本も、適切な制度設計と他職種との丁寧なすり合わせを行えば、強力な戦力になるはず。</a:t>
            </a:r>
            <a:endParaRPr kumimoji="1" lang="en-US" altLang="ja-JP" dirty="0"/>
          </a:p>
          <a:p>
            <a:endParaRPr lang="en-US" altLang="ja-JP" dirty="0"/>
          </a:p>
          <a:p>
            <a:r>
              <a:rPr kumimoji="1" lang="ja-JP" altLang="en-US"/>
              <a:t>それぞれの国でふさわしい導入の仕方を検討している。スペシャリストとして用いるのか、ゼネラリストとして用いるのか、外来中心か病棟中心かなど、日本でも議論したい。</a:t>
            </a:r>
            <a:endParaRPr kumimoji="1" lang="en-US" altLang="ja-JP" dirty="0"/>
          </a:p>
          <a:p>
            <a:endParaRPr lang="en-US" altLang="ja-JP" dirty="0"/>
          </a:p>
          <a:p>
            <a:r>
              <a:rPr kumimoji="1" lang="ja-JP" altLang="en-US"/>
              <a:t>他職種のキャリアアップにも繋がる。</a:t>
            </a:r>
            <a:endParaRPr kumimoji="1" lang="en-US" altLang="ja-JP" dirty="0"/>
          </a:p>
          <a:p>
            <a:endParaRPr lang="en-US" altLang="ja-JP" dirty="0"/>
          </a:p>
          <a:p>
            <a:endParaRPr kumimoji="1" lang="ja-JP" altLang="en-US"/>
          </a:p>
        </p:txBody>
      </p:sp>
    </p:spTree>
    <p:extLst>
      <p:ext uri="{BB962C8B-B14F-4D97-AF65-F5344CB8AC3E}">
        <p14:creationId xmlns:p14="http://schemas.microsoft.com/office/powerpoint/2010/main" val="58230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医師は働き方改革の例外職種</a:t>
            </a:r>
          </a:p>
        </p:txBody>
      </p:sp>
      <p:sp>
        <p:nvSpPr>
          <p:cNvPr id="3" name="コンテンツ プレースホルダー 2"/>
          <p:cNvSpPr>
            <a:spLocks noGrp="1"/>
          </p:cNvSpPr>
          <p:nvPr>
            <p:ph idx="1"/>
          </p:nvPr>
        </p:nvSpPr>
        <p:spPr/>
        <p:txBody>
          <a:bodyPr/>
          <a:lstStyle/>
          <a:p>
            <a:r>
              <a:rPr kumimoji="1" lang="en-US" altLang="ja-JP" dirty="0"/>
              <a:t>2024</a:t>
            </a:r>
            <a:r>
              <a:rPr kumimoji="1" lang="ja-JP" altLang="en-US" dirty="0"/>
              <a:t>年度以降の残業時間規制</a:t>
            </a:r>
            <a:endParaRPr kumimoji="1" lang="en-US" altLang="ja-JP" dirty="0"/>
          </a:p>
          <a:p>
            <a:endParaRPr kumimoji="1"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55494679"/>
              </p:ext>
            </p:extLst>
          </p:nvPr>
        </p:nvGraphicFramePr>
        <p:xfrm>
          <a:off x="467544" y="2276872"/>
          <a:ext cx="7848872" cy="1981200"/>
        </p:xfrm>
        <a:graphic>
          <a:graphicData uri="http://schemas.openxmlformats.org/drawingml/2006/table">
            <a:tbl>
              <a:tblPr firstRow="1" bandRow="1">
                <a:tableStyleId>{91EBBBCC-DAD2-459C-BE2E-F6DE35CF9A28}</a:tableStyleId>
              </a:tblPr>
              <a:tblGrid>
                <a:gridCol w="640871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p>
                      <a:endParaRPr kumimoji="1" lang="ja-JP" altLang="en-US" sz="2000" dirty="0"/>
                    </a:p>
                  </a:txBody>
                  <a:tcPr/>
                </a:tc>
                <a:tc>
                  <a:txBody>
                    <a:bodyPr/>
                    <a:lstStyle/>
                    <a:p>
                      <a:r>
                        <a:rPr kumimoji="1" lang="ja-JP" altLang="en-US" sz="2000" dirty="0"/>
                        <a:t>年間上限</a:t>
                      </a:r>
                    </a:p>
                  </a:txBody>
                  <a:tcPr/>
                </a:tc>
                <a:extLst>
                  <a:ext uri="{0D108BD9-81ED-4DB2-BD59-A6C34878D82A}">
                    <a16:rowId xmlns:a16="http://schemas.microsoft.com/office/drawing/2014/main" val="10000"/>
                  </a:ext>
                </a:extLst>
              </a:tr>
              <a:tr h="370840">
                <a:tc>
                  <a:txBody>
                    <a:bodyPr/>
                    <a:lstStyle/>
                    <a:p>
                      <a:r>
                        <a:rPr kumimoji="1" lang="ja-JP" altLang="en-US" sz="2000" dirty="0"/>
                        <a:t>一般の労働者</a:t>
                      </a:r>
                    </a:p>
                  </a:txBody>
                  <a:tcPr/>
                </a:tc>
                <a:tc>
                  <a:txBody>
                    <a:bodyPr/>
                    <a:lstStyle/>
                    <a:p>
                      <a:r>
                        <a:rPr kumimoji="1" lang="en-US" altLang="ja-JP" sz="2000" dirty="0"/>
                        <a:t>960</a:t>
                      </a:r>
                      <a:r>
                        <a:rPr kumimoji="1" lang="ja-JP" altLang="en-US" sz="2000" dirty="0"/>
                        <a:t>時間</a:t>
                      </a:r>
                    </a:p>
                  </a:txBody>
                  <a:tcPr/>
                </a:tc>
                <a:extLst>
                  <a:ext uri="{0D108BD9-81ED-4DB2-BD59-A6C34878D82A}">
                    <a16:rowId xmlns:a16="http://schemas.microsoft.com/office/drawing/2014/main" val="10001"/>
                  </a:ext>
                </a:extLst>
              </a:tr>
              <a:tr h="370840">
                <a:tc>
                  <a:txBody>
                    <a:bodyPr/>
                    <a:lstStyle/>
                    <a:p>
                      <a:r>
                        <a:rPr kumimoji="1" lang="ja-JP" altLang="en-US" sz="2000" dirty="0"/>
                        <a:t>一般の勤務医</a:t>
                      </a:r>
                    </a:p>
                  </a:txBody>
                  <a:tcPr/>
                </a:tc>
                <a:tc>
                  <a:txBody>
                    <a:bodyPr/>
                    <a:lstStyle/>
                    <a:p>
                      <a:r>
                        <a:rPr kumimoji="1" lang="en-US" altLang="ja-JP" sz="2000" dirty="0"/>
                        <a:t>960</a:t>
                      </a:r>
                      <a:r>
                        <a:rPr kumimoji="1" lang="ja-JP" altLang="en-US" sz="2000" dirty="0"/>
                        <a:t>時間</a:t>
                      </a:r>
                      <a:endParaRPr kumimoji="1" lang="en-US" altLang="ja-JP" sz="2000" dirty="0"/>
                    </a:p>
                  </a:txBody>
                  <a:tcPr/>
                </a:tc>
                <a:extLst>
                  <a:ext uri="{0D108BD9-81ED-4DB2-BD59-A6C34878D82A}">
                    <a16:rowId xmlns:a16="http://schemas.microsoft.com/office/drawing/2014/main" val="10002"/>
                  </a:ext>
                </a:extLst>
              </a:tr>
              <a:tr h="370840">
                <a:tc>
                  <a:txBody>
                    <a:bodyPr/>
                    <a:lstStyle/>
                    <a:p>
                      <a:r>
                        <a:rPr kumimoji="1" lang="ja-JP" altLang="en-US" sz="2000" dirty="0"/>
                        <a:t>地域医療の核となる医療機関の勤務医</a:t>
                      </a:r>
                    </a:p>
                  </a:txBody>
                  <a:tcPr/>
                </a:tc>
                <a:tc>
                  <a:txBody>
                    <a:bodyPr/>
                    <a:lstStyle/>
                    <a:p>
                      <a:r>
                        <a:rPr kumimoji="1" lang="en-US" altLang="ja-JP" sz="2000" dirty="0">
                          <a:solidFill>
                            <a:srgbClr val="FF0000"/>
                          </a:solidFill>
                        </a:rPr>
                        <a:t>1860</a:t>
                      </a:r>
                      <a:r>
                        <a:rPr kumimoji="1" lang="ja-JP" altLang="en-US" sz="2000" dirty="0">
                          <a:solidFill>
                            <a:srgbClr val="FF0000"/>
                          </a:solidFill>
                        </a:rPr>
                        <a:t>時間</a:t>
                      </a:r>
                    </a:p>
                  </a:txBody>
                  <a:tcPr/>
                </a:tc>
                <a:extLst>
                  <a:ext uri="{0D108BD9-81ED-4DB2-BD59-A6C34878D82A}">
                    <a16:rowId xmlns:a16="http://schemas.microsoft.com/office/drawing/2014/main" val="10003"/>
                  </a:ext>
                </a:extLst>
              </a:tr>
              <a:tr h="370840">
                <a:tc>
                  <a:txBody>
                    <a:bodyPr/>
                    <a:lstStyle/>
                    <a:p>
                      <a:r>
                        <a:rPr kumimoji="1" lang="ja-JP" altLang="en-US" sz="2000" dirty="0"/>
                        <a:t>専門性や技能を高めようとする若手勤務医</a:t>
                      </a:r>
                    </a:p>
                  </a:txBody>
                  <a:tcPr/>
                </a:tc>
                <a:tc>
                  <a:txBody>
                    <a:bodyPr/>
                    <a:lstStyle/>
                    <a:p>
                      <a:r>
                        <a:rPr kumimoji="1" lang="en-US" altLang="ja-JP" sz="2000" dirty="0">
                          <a:solidFill>
                            <a:srgbClr val="FF0000"/>
                          </a:solidFill>
                        </a:rPr>
                        <a:t>1860</a:t>
                      </a:r>
                      <a:r>
                        <a:rPr kumimoji="1" lang="ja-JP" altLang="en-US" sz="2000" dirty="0">
                          <a:solidFill>
                            <a:srgbClr val="FF0000"/>
                          </a:solidFill>
                        </a:rPr>
                        <a:t>時間</a:t>
                      </a:r>
                    </a:p>
                  </a:txBody>
                  <a:tcP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971600" y="4365104"/>
            <a:ext cx="4354377" cy="830997"/>
          </a:xfrm>
          <a:prstGeom prst="rect">
            <a:avLst/>
          </a:prstGeom>
          <a:noFill/>
        </p:spPr>
        <p:txBody>
          <a:bodyPr wrap="none" rtlCol="0">
            <a:spAutoFit/>
          </a:bodyPr>
          <a:lstStyle/>
          <a:p>
            <a:r>
              <a:rPr kumimoji="1" lang="en-US" altLang="ja-JP" sz="2400" dirty="0"/>
              <a:t>※</a:t>
            </a:r>
            <a:r>
              <a:rPr kumimoji="1" lang="ja-JP" altLang="en-US" sz="2400" dirty="0"/>
              <a:t>年</a:t>
            </a:r>
            <a:r>
              <a:rPr kumimoji="1" lang="en-US" altLang="ja-JP" sz="2400" dirty="0"/>
              <a:t>1860</a:t>
            </a:r>
            <a:r>
              <a:rPr kumimoji="1" lang="ja-JP" altLang="en-US" sz="2400" dirty="0"/>
              <a:t>時間は</a:t>
            </a:r>
            <a:r>
              <a:rPr kumimoji="1" lang="ja-JP" altLang="en-US" sz="2400" dirty="0">
                <a:solidFill>
                  <a:srgbClr val="FF0000"/>
                </a:solidFill>
              </a:rPr>
              <a:t>月</a:t>
            </a:r>
            <a:r>
              <a:rPr kumimoji="1" lang="en-US" altLang="ja-JP" sz="2400" dirty="0">
                <a:solidFill>
                  <a:srgbClr val="FF0000"/>
                </a:solidFill>
              </a:rPr>
              <a:t>155</a:t>
            </a:r>
            <a:r>
              <a:rPr kumimoji="1" lang="ja-JP" altLang="en-US" sz="2400" dirty="0">
                <a:solidFill>
                  <a:srgbClr val="FF0000"/>
                </a:solidFill>
              </a:rPr>
              <a:t>時間</a:t>
            </a:r>
            <a:r>
              <a:rPr kumimoji="1" lang="ja-JP" altLang="en-US" sz="2400" dirty="0"/>
              <a:t>相当</a:t>
            </a:r>
            <a:endParaRPr kumimoji="1" lang="en-US" altLang="ja-JP" sz="2400" dirty="0"/>
          </a:p>
          <a:p>
            <a:r>
              <a:rPr lang="ja-JP" altLang="en-US" sz="2400" dirty="0"/>
              <a:t>　</a:t>
            </a:r>
            <a:r>
              <a:rPr lang="en-US" altLang="ja-JP" sz="2400" dirty="0"/>
              <a:t>→</a:t>
            </a:r>
            <a:r>
              <a:rPr lang="ja-JP" altLang="en-US" sz="2400" dirty="0">
                <a:solidFill>
                  <a:srgbClr val="FF0000"/>
                </a:solidFill>
              </a:rPr>
              <a:t>週あたり</a:t>
            </a:r>
            <a:r>
              <a:rPr lang="en-US" altLang="ja-JP" sz="2400" dirty="0">
                <a:solidFill>
                  <a:srgbClr val="FF0000"/>
                </a:solidFill>
              </a:rPr>
              <a:t>38.7</a:t>
            </a:r>
            <a:r>
              <a:rPr lang="ja-JP" altLang="en-US" sz="2400" dirty="0">
                <a:solidFill>
                  <a:srgbClr val="FF0000"/>
                </a:solidFill>
              </a:rPr>
              <a:t>時間</a:t>
            </a:r>
            <a:r>
              <a:rPr lang="ja-JP" altLang="en-US" sz="2400" dirty="0"/>
              <a:t>相当</a:t>
            </a:r>
            <a:endParaRPr kumimoji="1" lang="ja-JP" altLang="en-US" sz="2400" dirty="0"/>
          </a:p>
        </p:txBody>
      </p:sp>
      <p:sp>
        <p:nvSpPr>
          <p:cNvPr id="7" name="爆発 1 6"/>
          <p:cNvSpPr/>
          <p:nvPr/>
        </p:nvSpPr>
        <p:spPr>
          <a:xfrm>
            <a:off x="5580112" y="4149080"/>
            <a:ext cx="2592288" cy="1152128"/>
          </a:xfrm>
          <a:prstGeom prst="irregularSeal1">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solidFill>
                  <a:schemeClr val="tx1"/>
                </a:solidFill>
              </a:rPr>
              <a:t>過労死ラインの２倍</a:t>
            </a:r>
          </a:p>
        </p:txBody>
      </p:sp>
      <p:sp>
        <p:nvSpPr>
          <p:cNvPr id="8" name="テキスト ボックス 7"/>
          <p:cNvSpPr txBox="1"/>
          <p:nvPr/>
        </p:nvSpPr>
        <p:spPr>
          <a:xfrm>
            <a:off x="107504" y="5733256"/>
            <a:ext cx="8674369" cy="830997"/>
          </a:xfrm>
          <a:prstGeom prst="rect">
            <a:avLst/>
          </a:prstGeom>
          <a:noFill/>
        </p:spPr>
        <p:txBody>
          <a:bodyPr wrap="none" rtlCol="0">
            <a:spAutoFit/>
          </a:bodyPr>
          <a:lstStyle/>
          <a:p>
            <a:r>
              <a:rPr kumimoji="1" lang="ja-JP" altLang="en-US" sz="2400" dirty="0"/>
              <a:t>ただし、</a:t>
            </a:r>
            <a:r>
              <a:rPr kumimoji="1" lang="en-US" altLang="ja-JP" sz="2400" dirty="0"/>
              <a:t>1860</a:t>
            </a:r>
            <a:r>
              <a:rPr kumimoji="1" lang="ja-JP" altLang="en-US" sz="2400" dirty="0"/>
              <a:t>時間上限の医師には、連続勤務時間制限（</a:t>
            </a:r>
            <a:r>
              <a:rPr kumimoji="1" lang="en-US" altLang="ja-JP" sz="2400" dirty="0"/>
              <a:t>28</a:t>
            </a:r>
            <a:r>
              <a:rPr kumimoji="1" lang="ja-JP" altLang="en-US" sz="2400" dirty="0"/>
              <a:t>時間）、</a:t>
            </a:r>
            <a:endParaRPr kumimoji="1" lang="en-US" altLang="ja-JP" sz="2400" dirty="0"/>
          </a:p>
          <a:p>
            <a:r>
              <a:rPr kumimoji="1" lang="ja-JP" altLang="en-US" sz="2400" dirty="0"/>
              <a:t>勤務間インターバル（</a:t>
            </a:r>
            <a:r>
              <a:rPr kumimoji="1" lang="en-US" altLang="ja-JP" sz="2400" dirty="0"/>
              <a:t>9</a:t>
            </a:r>
            <a:r>
              <a:rPr kumimoji="1" lang="ja-JP" altLang="en-US" sz="2400" dirty="0"/>
              <a:t>時間）、代休の取得が義務付けられる。</a:t>
            </a:r>
            <a:endParaRPr kumimoji="1" lang="en-US" altLang="ja-JP" sz="2400" dirty="0"/>
          </a:p>
        </p:txBody>
      </p:sp>
    </p:spTree>
    <p:extLst>
      <p:ext uri="{BB962C8B-B14F-4D97-AF65-F5344CB8AC3E}">
        <p14:creationId xmlns:p14="http://schemas.microsoft.com/office/powerpoint/2010/main" val="264305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r>
              <a:rPr kumimoji="1" lang="ja-JP" altLang="en-US" dirty="0"/>
              <a:t>改善</a:t>
            </a:r>
            <a:r>
              <a:rPr lang="ja-JP" altLang="en-US" dirty="0"/>
              <a:t>案はさまざまだが・・</a:t>
            </a:r>
            <a:endParaRPr kumimoji="1" lang="ja-JP" altLang="en-US" dirty="0"/>
          </a:p>
        </p:txBody>
      </p:sp>
      <p:sp>
        <p:nvSpPr>
          <p:cNvPr id="3" name="コンテンツ プレースホルダー 2"/>
          <p:cNvSpPr>
            <a:spLocks noGrp="1"/>
          </p:cNvSpPr>
          <p:nvPr>
            <p:ph idx="1"/>
          </p:nvPr>
        </p:nvSpPr>
        <p:spPr>
          <a:xfrm>
            <a:off x="457200" y="1196752"/>
            <a:ext cx="8229600" cy="5400600"/>
          </a:xfrm>
        </p:spPr>
        <p:txBody>
          <a:bodyPr>
            <a:normAutofit fontScale="92500"/>
          </a:bodyPr>
          <a:lstStyle/>
          <a:p>
            <a:r>
              <a:rPr kumimoji="1" lang="ja-JP" altLang="en-US" dirty="0"/>
              <a:t>チーム医療の推進</a:t>
            </a:r>
            <a:endParaRPr kumimoji="1" lang="en-US" altLang="ja-JP" dirty="0"/>
          </a:p>
          <a:p>
            <a:r>
              <a:rPr lang="ja-JP" altLang="en-US" dirty="0">
                <a:solidFill>
                  <a:srgbClr val="FF0000"/>
                </a:solidFill>
              </a:rPr>
              <a:t>タスクシフティングの推進</a:t>
            </a:r>
            <a:endParaRPr lang="en-US" altLang="ja-JP" dirty="0">
              <a:solidFill>
                <a:srgbClr val="FF0000"/>
              </a:solidFill>
            </a:endParaRPr>
          </a:p>
          <a:p>
            <a:r>
              <a:rPr kumimoji="1" lang="ja-JP" altLang="en-US" dirty="0"/>
              <a:t>離職を防ぐ環境整備（産休・育休・介護休暇の確保、託児所の整備など）</a:t>
            </a:r>
            <a:endParaRPr kumimoji="1" lang="en-US" altLang="ja-JP" dirty="0"/>
          </a:p>
          <a:p>
            <a:r>
              <a:rPr lang="ja-JP" altLang="en-US" dirty="0"/>
              <a:t>診療科の偏在をただす</a:t>
            </a:r>
            <a:endParaRPr lang="en-US" altLang="ja-JP" dirty="0"/>
          </a:p>
          <a:p>
            <a:r>
              <a:rPr kumimoji="1" lang="ja-JP" altLang="en-US" dirty="0"/>
              <a:t>労働時間の適切な管理</a:t>
            </a:r>
            <a:endParaRPr kumimoji="1" lang="en-US" altLang="ja-JP" dirty="0"/>
          </a:p>
          <a:p>
            <a:r>
              <a:rPr lang="ja-JP" altLang="en-US" dirty="0"/>
              <a:t>医学部定員を増やす</a:t>
            </a:r>
            <a:endParaRPr lang="en-US" altLang="ja-JP" dirty="0"/>
          </a:p>
          <a:p>
            <a:r>
              <a:rPr kumimoji="1" lang="ja-JP" altLang="en-US" dirty="0"/>
              <a:t>コンビニ受診の抑制</a:t>
            </a:r>
            <a:endParaRPr kumimoji="1" lang="en-US" altLang="ja-JP" dirty="0"/>
          </a:p>
          <a:p>
            <a:r>
              <a:rPr lang="ja-JP" altLang="en-US" dirty="0"/>
              <a:t>地域での機能分化　</a:t>
            </a:r>
            <a:endParaRPr lang="en-US" altLang="ja-JP" dirty="0"/>
          </a:p>
          <a:p>
            <a:r>
              <a:rPr lang="ja-JP" altLang="ja-JP" dirty="0"/>
              <a:t>I</a:t>
            </a:r>
            <a:r>
              <a:rPr lang="en-US" altLang="ja-JP" dirty="0"/>
              <a:t>CT</a:t>
            </a:r>
            <a:r>
              <a:rPr lang="ja-JP" altLang="en-US" dirty="0"/>
              <a:t>の利用　　　　　　　　　　　　　　　　　　　　　など</a:t>
            </a:r>
            <a:endParaRPr kumimoji="1" lang="en-US" altLang="ja-JP" dirty="0"/>
          </a:p>
          <a:p>
            <a:endParaRPr kumimoji="1" lang="ja-JP" altLang="en-US" dirty="0"/>
          </a:p>
        </p:txBody>
      </p:sp>
    </p:spTree>
    <p:extLst>
      <p:ext uri="{BB962C8B-B14F-4D97-AF65-F5344CB8AC3E}">
        <p14:creationId xmlns:p14="http://schemas.microsoft.com/office/powerpoint/2010/main" val="16924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誰にタスクシフティングするのか？</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3895098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54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本報告の目的</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a:t>本報告では，</a:t>
            </a:r>
            <a:r>
              <a:rPr lang="en-US" altLang="ja-JP" dirty="0"/>
              <a:t>1960</a:t>
            </a:r>
            <a:r>
              <a:rPr lang="ja-JP" altLang="en-US"/>
              <a:t>年代に始まったアメリカの</a:t>
            </a:r>
            <a:r>
              <a:rPr lang="en-US" altLang="ja-JP" dirty="0"/>
              <a:t>PA</a:t>
            </a:r>
            <a:r>
              <a:rPr lang="ja-JP" altLang="en-US"/>
              <a:t>へのタスクシフトの経緯と、現在の論点を明らかにする。</a:t>
            </a:r>
            <a:endParaRPr lang="en-US" altLang="ja-JP" dirty="0"/>
          </a:p>
          <a:p>
            <a:endParaRPr lang="en-US" altLang="ja-JP" dirty="0"/>
          </a:p>
          <a:p>
            <a:r>
              <a:rPr lang="ja-JP" altLang="en-US"/>
              <a:t>また、アメリカ以外の国における</a:t>
            </a:r>
            <a:r>
              <a:rPr lang="en-US" altLang="ja-JP" dirty="0"/>
              <a:t>PA</a:t>
            </a:r>
            <a:r>
              <a:rPr lang="ja-JP" altLang="en-US"/>
              <a:t>の状況についても明らかにし、日本に導入する場合のポイントについて考える材料を提供したい。</a:t>
            </a:r>
            <a:endParaRPr lang="en-US" altLang="ja-JP" dirty="0"/>
          </a:p>
        </p:txBody>
      </p:sp>
    </p:spTree>
    <p:extLst>
      <p:ext uri="{BB962C8B-B14F-4D97-AF65-F5344CB8AC3E}">
        <p14:creationId xmlns:p14="http://schemas.microsoft.com/office/powerpoint/2010/main" val="652020983"/>
      </p:ext>
    </p:extLst>
  </p:cSld>
  <p:clrMapOvr>
    <a:masterClrMapping/>
  </p:clrMapOvr>
</p:sld>
</file>

<file path=ppt/theme/theme1.xml><?xml version="1.0" encoding="utf-8"?>
<a:theme xmlns:a="http://schemas.openxmlformats.org/drawingml/2006/main" name="Office ​​テーマ">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HIU　医療経営学部">
      <a:dk1>
        <a:sysClr val="windowText" lastClr="000000"/>
      </a:dk1>
      <a:lt1>
        <a:srgbClr val="FEFFFC"/>
      </a:lt1>
      <a:dk2>
        <a:srgbClr val="E76F8E"/>
      </a:dk2>
      <a:lt2>
        <a:srgbClr val="FFFFFF"/>
      </a:lt2>
      <a:accent1>
        <a:srgbClr val="E76F8E"/>
      </a:accent1>
      <a:accent2>
        <a:srgbClr val="E68E9E"/>
      </a:accent2>
      <a:accent3>
        <a:srgbClr val="71B981"/>
      </a:accent3>
      <a:accent4>
        <a:srgbClr val="DCB048"/>
      </a:accent4>
      <a:accent5>
        <a:srgbClr val="90C1D1"/>
      </a:accent5>
      <a:accent6>
        <a:srgbClr val="9788B1"/>
      </a:accent6>
      <a:hlink>
        <a:srgbClr val="E76F8E"/>
      </a:hlink>
      <a:folHlink>
        <a:srgbClr val="9E70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テーマ">
  <a:themeElements>
    <a:clrScheme name="オービット">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オービット">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2333</TotalTime>
  <Words>3810</Words>
  <Application>Microsoft Macintosh PowerPoint</Application>
  <PresentationFormat>画面に合わせる (4:3)</PresentationFormat>
  <Paragraphs>673</Paragraphs>
  <Slides>56</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4</vt:i4>
      </vt:variant>
      <vt:variant>
        <vt:lpstr>スライド タイトル</vt:lpstr>
      </vt:variant>
      <vt:variant>
        <vt:i4>56</vt:i4>
      </vt:variant>
    </vt:vector>
  </HeadingPairs>
  <TitlesOfParts>
    <vt:vector size="65" baseType="lpstr">
      <vt:lpstr>ＭＳ Ｐゴシック</vt:lpstr>
      <vt:lpstr>Arial</vt:lpstr>
      <vt:lpstr>Calibri</vt:lpstr>
      <vt:lpstr>Georgia</vt:lpstr>
      <vt:lpstr>Wingdings</vt:lpstr>
      <vt:lpstr>Office ​​テーマ</vt:lpstr>
      <vt:lpstr>デザインの設定</vt:lpstr>
      <vt:lpstr>1_Office ​​テーマ</vt:lpstr>
      <vt:lpstr>3_Office ​​テーマ</vt:lpstr>
      <vt:lpstr>米国のタスクシフト −フィジシャン・アシスタント（PA）を中心に−</vt:lpstr>
      <vt:lpstr>本日の内容</vt:lpstr>
      <vt:lpstr>1．はじめに–本報告の目的 </vt:lpstr>
      <vt:lpstr>PowerPoint プレゼンテーション</vt:lpstr>
      <vt:lpstr>ネガティブな労働ファクター</vt:lpstr>
      <vt:lpstr>医師は働き方改革の例外職種</vt:lpstr>
      <vt:lpstr>改善案はさまざまだが・・</vt:lpstr>
      <vt:lpstr>誰にタスクシフティングするのか？</vt:lpstr>
      <vt:lpstr>本報告の目的</vt:lpstr>
      <vt:lpstr>2．アメリカのPAの現状</vt:lpstr>
      <vt:lpstr>Physician Assistantの定義</vt:lpstr>
      <vt:lpstr>PAおよびNPの位置づけ</vt:lpstr>
      <vt:lpstr>現在のPAとNP</vt:lpstr>
      <vt:lpstr>PowerPoint プレゼンテーション</vt:lpstr>
      <vt:lpstr>増加傾向にあるPA</vt:lpstr>
      <vt:lpstr>NP，助産看護師，麻酔看護師も増加</vt:lpstr>
      <vt:lpstr>医師・看護師との比較</vt:lpstr>
      <vt:lpstr>ネブラスカ医科大学の調査（2015）より</vt:lpstr>
      <vt:lpstr>異なる起源</vt:lpstr>
      <vt:lpstr>NPとの違いについて （AAPAホームページより）</vt:lpstr>
      <vt:lpstr>PAの教育について （AAPAホームページより）</vt:lpstr>
      <vt:lpstr>PA養成課程のカリキュラムについて （AAPAホームページより） </vt:lpstr>
      <vt:lpstr>現在のPA養成校数</vt:lpstr>
      <vt:lpstr>PAの職務範囲に関する論点</vt:lpstr>
      <vt:lpstr>COVID-19による職域拡大</vt:lpstr>
      <vt:lpstr>COVID-19による職域拡大</vt:lpstr>
      <vt:lpstr>3．アメリカにPAが浸透する過程</vt:lpstr>
      <vt:lpstr>PAが生まれた背景</vt:lpstr>
      <vt:lpstr>浸透のプロセス</vt:lpstr>
      <vt:lpstr>職務から指摘できること</vt:lpstr>
      <vt:lpstr>1970年代のPA研究の概略</vt:lpstr>
      <vt:lpstr>PAのバックグラウンドの変化 （性別と前職の多様化）</vt:lpstr>
      <vt:lpstr>それぞれの志望動機</vt:lpstr>
      <vt:lpstr>それぞれの志望動機</vt:lpstr>
      <vt:lpstr>コミュニケーションの重要性</vt:lpstr>
      <vt:lpstr>外来における患者フローのパターン</vt:lpstr>
      <vt:lpstr>外来における疾患別の担当の内訳</vt:lpstr>
      <vt:lpstr>医師が「PAに移譲できる」とした行為の割合(%)</vt:lpstr>
      <vt:lpstr>【参考】ネブラスカ医科大学ERの場合 （2015年）</vt:lpstr>
      <vt:lpstr>受付時の書面での説明 （Kaiser Permanenteの場合）</vt:lpstr>
      <vt:lpstr>その他</vt:lpstr>
      <vt:lpstr>4．他国のPAの状況</vt:lpstr>
      <vt:lpstr>他国のPAの歴史</vt:lpstr>
      <vt:lpstr>PAの歴史を長期的に見ると・・</vt:lpstr>
      <vt:lpstr>長い歴史を持つロシアのFeldsher</vt:lpstr>
      <vt:lpstr>長い歴史を持つロシアのFeldsher</vt:lpstr>
      <vt:lpstr>PAはFeldsherを参考にした？</vt:lpstr>
      <vt:lpstr>現在、15か国でPAが制度化</vt:lpstr>
      <vt:lpstr>状況はさまざま</vt:lpstr>
      <vt:lpstr>状況はさまざま</vt:lpstr>
      <vt:lpstr>それぞれの国の事情に合わせて導入 Cawley = Hooker (2018)　より</vt:lpstr>
      <vt:lpstr>成否を分ける鍵は？ Cawley = Hooker (2018)　より</vt:lpstr>
      <vt:lpstr>PAが携わる職務 Cawley = Hooker (2018)　より</vt:lpstr>
      <vt:lpstr>5．終わりに</vt:lpstr>
      <vt:lpstr>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1960年代におけるPhysician Assistantと社会政策</dc:title>
  <dc:creator>hiu-user</dc:creator>
  <cp:lastModifiedBy>坂詰 清</cp:lastModifiedBy>
  <cp:revision>74</cp:revision>
  <dcterms:created xsi:type="dcterms:W3CDTF">2018-05-24T02:34:51Z</dcterms:created>
  <dcterms:modified xsi:type="dcterms:W3CDTF">2020-09-14T00:23:29Z</dcterms:modified>
</cp:coreProperties>
</file>